
<file path=[Content_Types].xml><?xml version="1.0" encoding="utf-8"?>
<Types xmlns="http://schemas.openxmlformats.org/package/2006/content-types">
  <Default Extension="Default" ContentType="image/pn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sldIdLst>
    <p:sldId id="358" r:id="rId3"/>
    <p:sldId id="256" r:id="rId4"/>
    <p:sldId id="379" r:id="rId5"/>
    <p:sldId id="380" r:id="rId6"/>
    <p:sldId id="381" r:id="rId7"/>
    <p:sldId id="382" r:id="rId8"/>
    <p:sldId id="383" r:id="rId9"/>
    <p:sldId id="384" r:id="rId10"/>
    <p:sldId id="385" r:id="rId11"/>
    <p:sldId id="386" r:id="rId12"/>
    <p:sldId id="406" r:id="rId13"/>
    <p:sldId id="407" r:id="rId14"/>
    <p:sldId id="387" r:id="rId15"/>
    <p:sldId id="388" r:id="rId16"/>
    <p:sldId id="389" r:id="rId17"/>
    <p:sldId id="390" r:id="rId18"/>
    <p:sldId id="391" r:id="rId19"/>
    <p:sldId id="392" r:id="rId20"/>
    <p:sldId id="393" r:id="rId21"/>
    <p:sldId id="394" r:id="rId22"/>
    <p:sldId id="395" r:id="rId23"/>
    <p:sldId id="397" r:id="rId24"/>
    <p:sldId id="396" r:id="rId25"/>
    <p:sldId id="398" r:id="rId26"/>
    <p:sldId id="399" r:id="rId27"/>
    <p:sldId id="400" r:id="rId28"/>
    <p:sldId id="401" r:id="rId29"/>
    <p:sldId id="402" r:id="rId30"/>
    <p:sldId id="403" r:id="rId31"/>
    <p:sldId id="404" r:id="rId32"/>
    <p:sldId id="405" r:id="rId33"/>
    <p:sldId id="408" r:id="rId34"/>
    <p:sldId id="37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29E9B"/>
    <a:srgbClr val="70BAB9"/>
    <a:srgbClr val="6E706E"/>
    <a:srgbClr val="A1A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89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1F789F-9CF7-4CFA-A55F-630D4E6BE042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A153A6-258E-4B24-BEA8-1FF14C4723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7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153A6-258E-4B24-BEA8-1FF14C47234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0115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DC3C9-4AD1-1B54-AC0B-C6458A9AD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566189-28EE-4C60-4C4D-6C091BDD3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244EA8-1F1D-824A-921F-087393EEA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4EA883-914D-38C3-DEC8-6BC17EA469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153A6-258E-4B24-BEA8-1FF14C47234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118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CBB1EB-03E2-DCD2-D629-334997AB2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DEE745C-C4AE-344F-F18D-A2ADAC8773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9F99E9-5E1C-C518-58F0-4E6F037813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66D7F-8E84-87AE-3990-1C2A1EBE65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153A6-258E-4B24-BEA8-1FF14C47234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8363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6C2621-2A34-7A96-5050-2B9647ECD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5252A8-8364-361C-73DA-5296B3F35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8867E1-3079-8FE8-6A17-7B6A03AC46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9919D5-2ED8-0D82-4D91-52C11E9BF3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153A6-258E-4B24-BEA8-1FF14C47234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9452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91D40B-D118-A8CB-8C83-EA1F6670B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2A0D3A-AA9C-732D-9CB1-BC1F32B8FE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20A551-32BA-F6DB-F8AF-85A008BA8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1FA88-620D-1744-CA33-8F6A52D21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153A6-258E-4B24-BEA8-1FF14C47234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361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942009-7DE1-45AC-DB85-B89DDCE59E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F0EDF9-54D0-7343-B4A5-C779BA8F9B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4B4F8D-3F4A-35F4-63CB-6F1701FB9D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3C3CA-25BA-CA04-5BF8-A47097FC07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153A6-258E-4B24-BEA8-1FF14C47234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561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153A6-258E-4B24-BEA8-1FF14C47234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05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8A576-2447-7374-35AB-909892AAB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573C86-444E-580A-0BDC-0CDCCE3759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1D26D6-179E-9E6B-AC45-DEB0B9F8E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EB3910-9844-A1C1-AA29-84D57D8608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153A6-258E-4B24-BEA8-1FF14C47234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297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81792-2B6C-34EA-E646-A2FBFF477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635B52-8A1B-9F19-FDB0-2914872525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484353-9905-99C6-C231-7A38E39204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F14F0-19A7-26FD-06D0-6B26E4882B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153A6-258E-4B24-BEA8-1FF14C47234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609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0BA3D5-E367-6ECF-010E-D895BAA27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435B9C-233C-8055-3F97-757C703450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142059-79B0-700E-A2C1-55F25287A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E90F76-BB46-5923-EA76-3D79DFAD44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153A6-258E-4B24-BEA8-1FF14C4723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860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BD2D8-13A5-BA24-A530-53055C88D7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7ECE02-AD4F-473E-4D4A-AC25298F94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181EC9-0ADF-3A5E-2C04-546E7A6FF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DCE041-3CB9-56C8-2156-3932D3D5A8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153A6-258E-4B24-BEA8-1FF14C47234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21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25394-DD45-50AB-8F43-60A2F0C82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94FCF9-FF4E-624F-84AD-25FD1C4EA4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94D460-15AF-37F5-B50B-1349526F52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31C3C-7441-2544-07EB-04C85E7E5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153A6-258E-4B24-BEA8-1FF14C47234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801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62BB2-7254-B12E-5026-6AAD044C9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8F68C6-3B6D-7DF4-A0A9-663993650E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083065-34FC-0A77-62A6-A307269251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8E35BB-31A7-C944-5DAB-2E8D20FD25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153A6-258E-4B24-BEA8-1FF14C47234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6842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B5F18-04CF-F771-21DC-9638F40916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7833F3-C761-5C1C-3F59-C24CA1B34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7213AB-D71C-ECAC-7C22-EFB4F7EBFD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D64126-8135-EF11-781A-3DDC4CE791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A153A6-258E-4B24-BEA8-1FF14C47234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08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AE8C5-96B1-D133-DA8F-112BEDEF3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A1C01B-66DD-71F0-86B8-D9C4FD5D4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E6D5E-72EE-2FDB-4075-C5A56EEF7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21054-9DB7-4329-A1B9-EB4D1788572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8957F-3586-4A3F-4253-E6305CC18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00D629-F83B-DAC6-33B8-D472BB4DA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6B8E1-6B46-498B-BCF2-1EEFF3246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019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88A30-DF26-29B7-98D1-574D29B9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D044EA-2CFB-C14E-5543-385F51801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406DA-D653-F261-2957-62C842BC2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21054-9DB7-4329-A1B9-EB4D1788572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427450-6B35-CE41-1660-99E63AD1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B1402-3C52-1225-11AB-6A442DD75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6B8E1-6B46-498B-BCF2-1EEFF3246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9724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385E3F1-2E95-9CC8-1873-04514E3F4A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065CA-E4E9-5EBB-B679-5F530855DB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81D04-7014-DD84-E507-E71EBC18A0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21054-9DB7-4329-A1B9-EB4D1788572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F3E7A-250B-7CA8-87D8-034FABBCA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49479-8C72-F79E-BAF6-C4DAF76B8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6B8E1-6B46-498B-BCF2-1EEFF3246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74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5488" y="2166364"/>
            <a:ext cx="11247120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7472" y="3913632"/>
            <a:ext cx="11506200" cy="457200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596470" y="6422854"/>
            <a:ext cx="6257201" cy="365125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932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1043" y="256040"/>
            <a:ext cx="9784080" cy="150876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1054" y="2011680"/>
            <a:ext cx="9784080" cy="4206240"/>
          </a:xfrm>
        </p:spPr>
        <p:txBody>
          <a:bodyPr/>
          <a:lstStyle>
            <a:lvl1pPr>
              <a:defRPr sz="3600"/>
            </a:lvl1pPr>
            <a:lvl2pPr>
              <a:defRPr sz="3200"/>
            </a:lvl2pPr>
            <a:lvl4pPr>
              <a:defRPr sz="20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2088535" y="6422854"/>
            <a:ext cx="3000894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34437" y="6422854"/>
            <a:ext cx="5010686" cy="365125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24347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167128"/>
            <a:ext cx="11247120" cy="173736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3913212"/>
            <a:ext cx="11503152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A320AFB-C3FA-40CA-B29F-0E6AE6EC81F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8493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201724" y="284176"/>
            <a:ext cx="9784080" cy="15087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04149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29196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/>
          <a:lstStyle/>
          <a:p>
            <a:fld id="{EA320AFB-C3FA-40CA-B29F-0E6AE6EC81F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620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882257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82253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06479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06479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882253" y="6422854"/>
            <a:ext cx="3139483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06479" y="6422854"/>
            <a:ext cx="4698712" cy="365125"/>
          </a:xfrm>
          <a:prstGeom prst="rect">
            <a:avLst/>
          </a:prstGeom>
        </p:spPr>
        <p:txBody>
          <a:bodyPr/>
          <a:lstStyle/>
          <a:p>
            <a:fld id="{EA320AFB-C3FA-40CA-B29F-0E6AE6EC81F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24513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/>
          <a:lstStyle/>
          <a:p>
            <a:fld id="{EA320AFB-C3FA-40CA-B29F-0E6AE6EC81F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964434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/>
          <a:lstStyle/>
          <a:p>
            <a:fld id="{EA320AFB-C3FA-40CA-B29F-0E6AE6EC81F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37130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075124" y="284176"/>
            <a:ext cx="9772422" cy="15087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65131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47146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468675" y="6422854"/>
            <a:ext cx="5378871" cy="365125"/>
          </a:xfrm>
        </p:spPr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7511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6312B-264F-D738-60B4-D65DB964D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5E1B7D-94F8-6A5D-8C1B-0DBF66654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108F96-7E4E-6E88-6DF2-17BAF60C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21054-9DB7-4329-A1B9-EB4D1788572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64057-54D7-65A5-A220-879F68681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01C21A-F837-AD70-1CE2-DCBAB3B92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6B8E1-6B46-498B-BCF2-1EEFF3246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47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2075124" y="256040"/>
            <a:ext cx="9717817" cy="150876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82013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92541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02462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/>
          <a:lstStyle/>
          <a:p>
            <a:fld id="{EA320AFB-C3FA-40CA-B29F-0E6AE6EC81F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749520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  <a:prstGeom prst="rect">
            <a:avLst/>
          </a:prstGeom>
        </p:spPr>
        <p:txBody>
          <a:bodyPr/>
          <a:lstStyle/>
          <a:p>
            <a:fld id="{EA320AFB-C3FA-40CA-B29F-0E6AE6EC81FD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0376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C03B8-C5DE-2FBF-722D-966B742E2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CD7BA-6624-063E-6EB6-4E018516EA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250CE3-6AF9-1FD3-C12C-E56293231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21054-9DB7-4329-A1B9-EB4D1788572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CD4E4-0215-78E0-C249-142B62017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B58E4-D9A1-6F20-760A-8CC785E17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6B8E1-6B46-498B-BCF2-1EEFF3246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85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C73C2-06EE-E8F9-AECD-A1112DBCD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AD006-759D-894F-7830-43E1CE7B75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A71B6B-BFA8-93D0-41BC-EBD6F3ACAC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02A64-5DBA-3104-95E4-897C72D94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21054-9DB7-4329-A1B9-EB4D1788572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BD08F-E1C9-6DF2-ACA8-15F8364DE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F6AE5-E1D5-0C01-0DF5-D3C9D1EED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6B8E1-6B46-498B-BCF2-1EEFF3246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0920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170A9-74AE-D329-9459-D32CCA6024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4D59F9-681C-9FB9-34C3-EAF471D95E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AC0994-5616-1044-B180-8BEF9D91BF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5197BA-27B7-E51A-CAA7-061E28188B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4199CE-6905-08A1-ED39-ABF9AD6FB2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096655-2126-FC3D-5B02-F0ACCDCFF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21054-9DB7-4329-A1B9-EB4D1788572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574C28-C153-2D23-F105-A96AEF857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A1830B-5D5B-1221-BC10-C8D9B5DEE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6B8E1-6B46-498B-BCF2-1EEFF3246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46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3C25E-0116-71AB-9744-0F13EC6D2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A81AA4-AB70-742F-57B2-47857B70C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21054-9DB7-4329-A1B9-EB4D1788572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8A67C-318D-7883-CEF6-4A504115B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C0FD40-5D3C-AF3B-F2D3-D607BF822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6B8E1-6B46-498B-BCF2-1EEFF3246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13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EEFEB7-0CE0-E98D-C03A-E4789D996A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21054-9DB7-4329-A1B9-EB4D1788572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D17293-7619-3DF6-CA1B-0A9605673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6224D-A2FE-17D1-452E-FEA71FCC9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6B8E1-6B46-498B-BCF2-1EEFF3246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309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7D38A-AB97-95D8-75E9-C02079447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9AA00D-36DB-D73E-3CD8-A74E3AF97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396787-D958-DA77-17ED-1D872D1128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840F92-CC2C-DB62-105E-D0CE67685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21054-9DB7-4329-A1B9-EB4D1788572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7D34C2-F187-022F-2443-DCD0C0F3A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62E0C-E337-057D-D9FB-5545C61E0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6B8E1-6B46-498B-BCF2-1EEFF3246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554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D6A6F-9653-E4FD-4174-62B37C0E1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6AD5CB-3869-C66F-DC42-029B221F9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39552-ED66-4840-43F9-0DC3003C86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B334A7-72A4-08C3-3800-1257DEB0A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221054-9DB7-4329-A1B9-EB4D1788572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7F9BCF-0609-46FF-6F42-8CF1C43F8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A1EB21-0FB6-61ED-B780-7FEAC96B4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06B8E1-6B46-498B-BCF2-1EEFF3246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559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2B90675-C5D3-7703-9909-CE35CA240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20A32-7329-E7FE-FF94-FA7A55E866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54505-995A-3060-E376-6B65DF5BEB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221054-9DB7-4329-A1B9-EB4D1788572D}" type="datetimeFigureOut">
              <a:rPr lang="en-US" smtClean="0"/>
              <a:t>10/23/2025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339DD-C210-3CEC-0606-0CA3EE9526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7037E-1B19-A67E-01DE-C69BB0DA9E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6B8E1-6B46-498B-BCF2-1EEFF32468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22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75124" y="284176"/>
            <a:ext cx="9609227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75124" y="2011680"/>
            <a:ext cx="9609227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74471" y="6422854"/>
            <a:ext cx="2947265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468675" y="6422854"/>
            <a:ext cx="52156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4B2CD3-D1AA-4D9C-A0EF-718B93C6E0B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5557" y="255555"/>
            <a:ext cx="1487025" cy="148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198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8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9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62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7" Type="http://schemas.openxmlformats.org/officeDocument/2006/relationships/image" Target="../media/image19.Default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web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7.jpg"/><Relationship Id="rId4" Type="http://schemas.openxmlformats.org/officeDocument/2006/relationships/hyperlink" Target="https://sourceforge.net/projects/orwelldevcpp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g"/><Relationship Id="rId5" Type="http://schemas.openxmlformats.org/officeDocument/2006/relationships/image" Target="../media/image24.webp"/><Relationship Id="rId4" Type="http://schemas.openxmlformats.org/officeDocument/2006/relationships/image" Target="../media/image6.web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6.web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6.web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6.web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6.web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6.web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6.web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6.web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web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6.web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6.web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6.web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6.web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6.web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webp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webp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web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F41C9FF-55B3-E791-1461-09F92988580B}"/>
              </a:ext>
            </a:extLst>
          </p:cNvPr>
          <p:cNvSpPr/>
          <p:nvPr/>
        </p:nvSpPr>
        <p:spPr>
          <a:xfrm>
            <a:off x="1362221" y="4470008"/>
            <a:ext cx="9714748" cy="2170284"/>
          </a:xfrm>
          <a:prstGeom prst="roundRect">
            <a:avLst/>
          </a:prstGeom>
          <a:solidFill>
            <a:schemeClr val="accent1">
              <a:alpha val="70000"/>
            </a:schemeClr>
          </a:solidFill>
          <a:ln w="38100">
            <a:solidFill>
              <a:schemeClr val="bg1">
                <a:lumMod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D96610C-6D15-4FE0-9B19-E9CCDC2A24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816" y="4553883"/>
            <a:ext cx="9467557" cy="2002534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bg2"/>
                </a:solidFill>
              </a:rPr>
              <a:t>FUNDAMENTAL ENGINEERING</a:t>
            </a:r>
            <a:br>
              <a:rPr lang="en-US" sz="3200" dirty="0">
                <a:solidFill>
                  <a:schemeClr val="bg2"/>
                </a:solidFill>
              </a:rPr>
            </a:br>
            <a:r>
              <a:rPr lang="en-US" sz="3200" dirty="0">
                <a:solidFill>
                  <a:schemeClr val="bg2"/>
                </a:solidFill>
              </a:rPr>
              <a:t>Class – 01</a:t>
            </a:r>
            <a:br>
              <a:rPr lang="en-US" sz="3200" dirty="0">
                <a:solidFill>
                  <a:schemeClr val="bg2"/>
                </a:solidFill>
              </a:rPr>
            </a:br>
            <a:r>
              <a:rPr lang="en-US" sz="3200" dirty="0">
                <a:solidFill>
                  <a:schemeClr val="bg2"/>
                </a:solidFill>
              </a:rPr>
              <a:t>Introduction to programming in c/</a:t>
            </a:r>
            <a:r>
              <a:rPr lang="en-US" sz="3200" dirty="0" err="1">
                <a:solidFill>
                  <a:schemeClr val="bg2"/>
                </a:solidFill>
              </a:rPr>
              <a:t>c++</a:t>
            </a:r>
            <a:br>
              <a:rPr lang="en-US" sz="3200" dirty="0">
                <a:solidFill>
                  <a:schemeClr val="bg2"/>
                </a:solidFill>
              </a:rPr>
            </a:br>
            <a:r>
              <a:rPr lang="en-US" sz="3200" dirty="0">
                <a:solidFill>
                  <a:schemeClr val="bg2"/>
                </a:solidFill>
              </a:rPr>
              <a:t>October 2025</a:t>
            </a:r>
            <a:endParaRPr lang="nl-NL" sz="3200" dirty="0">
              <a:solidFill>
                <a:schemeClr val="bg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School of Engineering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905" y="2273946"/>
            <a:ext cx="6868110" cy="154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807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F8981A-97F5-2F89-EE13-4B7B63E96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0A97B2-0D1D-AF1F-AABD-7028752F78D9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Reserved words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4ADBD057-FA9A-9DCA-50D7-ABC1A712DC3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772E74C-6512-07B7-2F7B-926084F2ED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9253D5-24C7-7560-6FBB-0DD842938BCF}"/>
              </a:ext>
            </a:extLst>
          </p:cNvPr>
          <p:cNvSpPr txBox="1">
            <a:spLocks/>
          </p:cNvSpPr>
          <p:nvPr/>
        </p:nvSpPr>
        <p:spPr>
          <a:xfrm>
            <a:off x="822154" y="1605150"/>
            <a:ext cx="5557520" cy="601121"/>
          </a:xfrm>
          <a:prstGeom prst="rect">
            <a:avLst/>
          </a:prstGeom>
        </p:spPr>
        <p:txBody>
          <a:bodyPr numCol="1" spcCol="7200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sz="1800">
                <a:latin typeface="Arial" panose="020B0604020202020204" pitchFamily="34" charset="0"/>
                <a:cs typeface="Arial" panose="020B0604020202020204" pitchFamily="34" charset="0"/>
              </a:rPr>
              <a:t>keywords or reserved words of the language.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34E922E-C86F-DDE8-33F2-25CAF40F4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5866" y="2110551"/>
            <a:ext cx="9066727" cy="4721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17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0B7A3-9633-7333-B1BF-3D154EFFC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B5B1A02-FDF1-BBA2-4854-80EC8417E712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2F2BA71F-9E90-9480-FB73-75306739DDF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35DA4E3-14B1-3103-B310-3C4CFE9DEE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873596-C99E-BCCC-304A-26E8B32C1312}"/>
              </a:ext>
            </a:extLst>
          </p:cNvPr>
          <p:cNvSpPr txBox="1"/>
          <p:nvPr/>
        </p:nvSpPr>
        <p:spPr>
          <a:xfrm>
            <a:off x="1597274" y="1344383"/>
            <a:ext cx="10159297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IDE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stands for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Integrated Development Environment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It’s a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software application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that provides everything a programmer needs to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write, test, and debug code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— all in one place.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72A4E4-5B6F-9E62-B519-19FC88CE7298}"/>
              </a:ext>
            </a:extLst>
          </p:cNvPr>
          <p:cNvSpPr txBox="1"/>
          <p:nvPr/>
        </p:nvSpPr>
        <p:spPr>
          <a:xfrm>
            <a:off x="1597273" y="4060762"/>
            <a:ext cx="10159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Code::Blocks                   </a:t>
            </a:r>
            <a:r>
              <a:rPr lang="en-US" dirty="0"/>
              <a:t> </a:t>
            </a:r>
            <a:r>
              <a:rPr lang="en-US" b="1" dirty="0"/>
              <a:t>Dev-C++                                </a:t>
            </a:r>
            <a:r>
              <a:rPr lang="en-US" dirty="0"/>
              <a:t>                </a:t>
            </a:r>
            <a:r>
              <a:rPr lang="en-US" b="1" dirty="0"/>
              <a:t>CLion                                             Visual Studio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A03302-B590-01DB-0E52-D3D04344A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513" y="4691745"/>
            <a:ext cx="2191657" cy="1643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9E11ED-5E72-9ECD-3DDB-B03EB75D19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343" y="4691745"/>
            <a:ext cx="1589314" cy="15893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CCE3E7-9084-3D7D-E73F-A597758429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99704"/>
            <a:ext cx="3580484" cy="12436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C70844E-6D83-D823-3AB5-705E64D593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8708" y="4554054"/>
            <a:ext cx="1589314" cy="158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087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2F7E2-06AA-ACB4-FA54-542952B9D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BC6BCF2-10C4-8161-FE6D-8A3E622E43F9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IDE – DEV C/C++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2AF9B371-7FF7-4F4E-0256-D63D9253F1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AA6FF3A-1807-EFF7-3633-3199411F4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F44831-B086-0134-3CD2-9B420D3D5856}"/>
              </a:ext>
            </a:extLst>
          </p:cNvPr>
          <p:cNvSpPr txBox="1"/>
          <p:nvPr/>
        </p:nvSpPr>
        <p:spPr>
          <a:xfrm>
            <a:off x="1408725" y="1344383"/>
            <a:ext cx="101592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https://sourceforge.net/projects/orwelldevcpp/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5A9DDE-7181-E52C-09B1-85AEFEE79576}"/>
              </a:ext>
            </a:extLst>
          </p:cNvPr>
          <p:cNvSpPr txBox="1"/>
          <p:nvPr/>
        </p:nvSpPr>
        <p:spPr>
          <a:xfrm>
            <a:off x="1597274" y="2417019"/>
            <a:ext cx="1472498" cy="3697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DEV C/C++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C6EF0C-6AAB-6CD3-2954-513AA6227F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1651" y="2786743"/>
            <a:ext cx="1643743" cy="16437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26686A4-23D6-AC9B-DA07-102A4D71D9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826"/>
          <a:stretch>
            <a:fillRect/>
          </a:stretch>
        </p:blipFill>
        <p:spPr>
          <a:xfrm>
            <a:off x="3240123" y="2166257"/>
            <a:ext cx="8951878" cy="469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78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ED4FB0-A198-0C75-DE3E-AD309098A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865AD59-FA1B-2F95-AF90-3C85412E22AF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Introduction to C programming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E24CC4EA-F5A0-151E-E861-813C9BE5E8B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90B90C-676F-969D-5332-B27F5583F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sp>
        <p:nvSpPr>
          <p:cNvPr id="4" name="CaixaDeTexto 8">
            <a:extLst>
              <a:ext uri="{FF2B5EF4-FFF2-40B4-BE49-F238E27FC236}">
                <a16:creationId xmlns:a16="http://schemas.microsoft.com/office/drawing/2014/main" id="{8A027085-61E0-6BFE-1410-04896036A61A}"/>
              </a:ext>
            </a:extLst>
          </p:cNvPr>
          <p:cNvSpPr txBox="1"/>
          <p:nvPr/>
        </p:nvSpPr>
        <p:spPr>
          <a:xfrm>
            <a:off x="4415535" y="1815918"/>
            <a:ext cx="7587916" cy="4196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3 tells the preprocessor to include the contents of the </a:t>
            </a:r>
            <a:r>
              <a:rPr lang="en-US" b="1" i="0" u="none" strike="noStrike" baseline="0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input/output header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i="0" u="none" strike="noStrike" baseline="0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b="1" i="0" u="none" strike="noStrike" baseline="0" dirty="0" err="1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stdio.h</a:t>
            </a:r>
            <a:r>
              <a:rPr lang="en-US" b="1" i="0" u="none" strike="noStrike" baseline="0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in the program.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4 is simply a blank line. You use blank lines, space characters and tab characters (i.e., “tabs”) to make programs easier to read. Together, these characters are known as </a:t>
            </a:r>
            <a:r>
              <a:rPr lang="en-US" b="1" i="0" u="none" strike="noStrike" baseline="0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white space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White-space characters are normally ignored by the compiler.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Line 7 is a part of every C program. The parentheses after main indicate that main is a program building block called a </a:t>
            </a:r>
            <a:r>
              <a:rPr lang="en-US" b="1" i="0" u="none" strike="noStrike" baseline="0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function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The void in parentheses here means that main does </a:t>
            </a:r>
            <a:r>
              <a:rPr lang="en-US" b="0" i="1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receive any information.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F3BA7B-4904-4A79-E54C-A2CA086EC4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19603" r="57361" b="56297"/>
          <a:stretch>
            <a:fillRect/>
          </a:stretch>
        </p:blipFill>
        <p:spPr>
          <a:xfrm>
            <a:off x="188549" y="1776182"/>
            <a:ext cx="4226986" cy="213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572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3F4E6-7F08-B133-E8C0-3EDDBC583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FFC3AF-1264-05AD-7CCC-CA0164D94B0E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Introduction to C programming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A60BC694-FF7F-DE86-3DCD-7D0B1DE740C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3BCB5C-A135-AA93-3641-6A33BEA09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C75A42-9D85-3D9E-7EFC-518A859E4C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19603" r="57361" b="56297"/>
          <a:stretch>
            <a:fillRect/>
          </a:stretch>
        </p:blipFill>
        <p:spPr>
          <a:xfrm>
            <a:off x="188549" y="1776182"/>
            <a:ext cx="4226986" cy="21377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14E5F7-1D02-64F8-6454-3AC6EFAD57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8" t="7160" r="53749" b="72752"/>
          <a:stretch>
            <a:fillRect/>
          </a:stretch>
        </p:blipFill>
        <p:spPr>
          <a:xfrm>
            <a:off x="188550" y="4345725"/>
            <a:ext cx="4451184" cy="1377645"/>
          </a:xfrm>
          <a:prstGeom prst="rect">
            <a:avLst/>
          </a:prstGeom>
        </p:spPr>
      </p:pic>
      <p:sp>
        <p:nvSpPr>
          <p:cNvPr id="3" name="CaixaDeTexto 12">
            <a:extLst>
              <a:ext uri="{FF2B5EF4-FFF2-40B4-BE49-F238E27FC236}">
                <a16:creationId xmlns:a16="http://schemas.microsoft.com/office/drawing/2014/main" id="{EAF52859-4F0F-3CB8-421D-46608D62486E}"/>
              </a:ext>
            </a:extLst>
          </p:cNvPr>
          <p:cNvSpPr txBox="1"/>
          <p:nvPr/>
        </p:nvSpPr>
        <p:spPr>
          <a:xfrm>
            <a:off x="4817534" y="2102087"/>
            <a:ext cx="6934200" cy="3780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left brace, {, begins the </a:t>
            </a:r>
            <a:r>
              <a:rPr lang="en-US" b="1" i="0" u="none" strike="noStrike" baseline="0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body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every function (line 8). A corresponding </a:t>
            </a:r>
            <a:r>
              <a:rPr lang="en-US" b="1" i="0" u="none" strike="noStrike" baseline="0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right brace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ends each function (line 10). This pair of braces and the portion of the program between the braces is called a </a:t>
            </a:r>
            <a:r>
              <a:rPr lang="en-US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The block is an important program unit in C.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b="0" i="0" u="none" strike="noStrike" baseline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instructs the computer to perform an </a:t>
            </a:r>
            <a:r>
              <a:rPr lang="en-US" b="1" i="0" u="none" strike="noStrike" baseline="0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action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namely to print on the screen the </a:t>
            </a:r>
            <a:r>
              <a:rPr lang="en-US" b="1" i="0" u="none" strike="noStrike" baseline="0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string </a:t>
            </a:r>
            <a:r>
              <a:rPr lang="en-US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 characters marked by the quotation marks.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64967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A0CA1A-0022-13BB-B58D-B1EB77A97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CCD281D-683F-DF5C-3A2D-CFB0BD53D0BA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Introduction to C programming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F1FE2849-7335-2DD1-C57C-068073536C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386FC82-E95D-E42C-BDF6-53DB4FE15A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pic>
        <p:nvPicPr>
          <p:cNvPr id="4" name="Imagem 7">
            <a:extLst>
              <a:ext uri="{FF2B5EF4-FFF2-40B4-BE49-F238E27FC236}">
                <a16:creationId xmlns:a16="http://schemas.microsoft.com/office/drawing/2014/main" id="{1832448E-2092-7669-C2CC-FF251F42B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151" y="2708342"/>
            <a:ext cx="10417443" cy="3337849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9FE776C3-C85B-2D13-F74F-AF11C20F8CA1}"/>
              </a:ext>
            </a:extLst>
          </p:cNvPr>
          <p:cNvSpPr txBox="1">
            <a:spLocks/>
          </p:cNvSpPr>
          <p:nvPr/>
        </p:nvSpPr>
        <p:spPr>
          <a:xfrm>
            <a:off x="822154" y="1871263"/>
            <a:ext cx="10901516" cy="495258"/>
          </a:xfrm>
          <a:prstGeom prst="rect">
            <a:avLst/>
          </a:prstGeom>
        </p:spPr>
        <p:txBody>
          <a:bodyPr numCol="1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Escape Sequences</a:t>
            </a:r>
          </a:p>
        </p:txBody>
      </p:sp>
    </p:spTree>
    <p:extLst>
      <p:ext uri="{BB962C8B-B14F-4D97-AF65-F5344CB8AC3E}">
        <p14:creationId xmlns:p14="http://schemas.microsoft.com/office/powerpoint/2010/main" val="1970251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30641-0EEF-42A2-CC16-FEA15D0F8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757984-80E8-241B-B6E9-F48B3625C349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types in C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1AFA265F-4027-1A47-79F6-95AE87176A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ECE979-101E-761C-4363-EE4C100FA8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A9E0BBD-FC16-72E3-E1A4-BF0A0FC45F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4385"/>
            <a:ext cx="7369629" cy="39993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6FD80D1-2A0B-788E-F500-453C1E2AA6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1980" y="2847394"/>
            <a:ext cx="5330020" cy="3315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5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9C282-8357-C7C4-EA99-690E62A979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67F5AF-3468-17F0-101F-640C99255D49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Adding two integers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C0A5C9A4-D8FE-A08E-F44E-09CBE8114D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78C12F-F031-8375-7673-5A227270C6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sp>
        <p:nvSpPr>
          <p:cNvPr id="3" name="CaixaDeTexto 6">
            <a:extLst>
              <a:ext uri="{FF2B5EF4-FFF2-40B4-BE49-F238E27FC236}">
                <a16:creationId xmlns:a16="http://schemas.microsoft.com/office/drawing/2014/main" id="{E85AEAA4-54A0-4627-EDD2-D994448DC8B9}"/>
              </a:ext>
            </a:extLst>
          </p:cNvPr>
          <p:cNvSpPr txBox="1"/>
          <p:nvPr/>
        </p:nvSpPr>
        <p:spPr>
          <a:xfrm>
            <a:off x="6129682" y="2274325"/>
            <a:ext cx="6096000" cy="115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uses </a:t>
            </a:r>
            <a:r>
              <a:rPr lang="en-US" sz="1600" b="1" i="0" u="none" strike="noStrike" baseline="0" dirty="0" err="1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scanf</a:t>
            </a:r>
            <a:r>
              <a:rPr lang="en-US" sz="1600" b="1" i="0" u="none" strike="noStrike" baseline="0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(the “f” stands for “formatted”) to obtain a value from the user. The function reads from the </a:t>
            </a:r>
            <a:r>
              <a:rPr lang="en-US" sz="1600" b="0" i="1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 input</a:t>
            </a:r>
            <a:r>
              <a:rPr lang="en-US" sz="16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which is usually the keyboard.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2BBA6B-7014-3F7C-E0BF-7F1BA4032F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17858" r="50000" b="33086"/>
          <a:stretch>
            <a:fillRect/>
          </a:stretch>
        </p:blipFill>
        <p:spPr>
          <a:xfrm>
            <a:off x="0" y="1436913"/>
            <a:ext cx="6062320" cy="489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813590-ECCB-9A21-C964-61B64D769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" t="7654" r="54445" b="65488"/>
          <a:stretch>
            <a:fillRect/>
          </a:stretch>
        </p:blipFill>
        <p:spPr>
          <a:xfrm>
            <a:off x="6316132" y="3742267"/>
            <a:ext cx="5080001" cy="184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68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C3DCD-3F89-C0B7-B27A-99374F2AA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829E0E0-D7A2-E977-05F5-1FC8F19A9C29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Arithmetic in C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F75441FF-B104-21F1-7664-A876B26D078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2D8AD8-C5F9-A4EC-2C46-E88861E702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pic>
        <p:nvPicPr>
          <p:cNvPr id="4" name="Imagem 2">
            <a:extLst>
              <a:ext uri="{FF2B5EF4-FFF2-40B4-BE49-F238E27FC236}">
                <a16:creationId xmlns:a16="http://schemas.microsoft.com/office/drawing/2014/main" id="{34B0D138-FBC2-CE79-4756-211F36415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244" y="1436915"/>
            <a:ext cx="6830889" cy="1944560"/>
          </a:xfrm>
          <a:prstGeom prst="rect">
            <a:avLst/>
          </a:prstGeom>
        </p:spPr>
      </p:pic>
      <p:pic>
        <p:nvPicPr>
          <p:cNvPr id="8" name="Imagem 4">
            <a:extLst>
              <a:ext uri="{FF2B5EF4-FFF2-40B4-BE49-F238E27FC236}">
                <a16:creationId xmlns:a16="http://schemas.microsoft.com/office/drawing/2014/main" id="{92C63EDD-ADF6-1946-AB4D-F2707582FC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111" y="3321941"/>
            <a:ext cx="6830889" cy="353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44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AD1BC-3008-3635-590D-73117B64CD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051EAC1-03CC-3CA4-B78D-92793FDE30B9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Decision Making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6B8CABEF-B0DE-71EC-6218-1614D720A6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7AA275-D8F6-2425-73FC-AAEFBFF0D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661A3EF-2C1A-E427-0A78-FA292108B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140" y="2156757"/>
            <a:ext cx="9833720" cy="4559729"/>
          </a:xfrm>
          <a:prstGeom prst="rect">
            <a:avLst/>
          </a:prstGeom>
        </p:spPr>
      </p:pic>
      <p:sp>
        <p:nvSpPr>
          <p:cNvPr id="5" name="Título 3">
            <a:extLst>
              <a:ext uri="{FF2B5EF4-FFF2-40B4-BE49-F238E27FC236}">
                <a16:creationId xmlns:a16="http://schemas.microsoft.com/office/drawing/2014/main" id="{1C3A6E2B-5DB3-B8B8-7C97-596576C60E55}"/>
              </a:ext>
            </a:extLst>
          </p:cNvPr>
          <p:cNvSpPr txBox="1">
            <a:spLocks/>
          </p:cNvSpPr>
          <p:nvPr/>
        </p:nvSpPr>
        <p:spPr>
          <a:xfrm>
            <a:off x="1455760" y="1519867"/>
            <a:ext cx="10515600" cy="58356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Decision Making: Equality and Relational Operators</a:t>
            </a:r>
          </a:p>
        </p:txBody>
      </p:sp>
    </p:spTree>
    <p:extLst>
      <p:ext uri="{BB962C8B-B14F-4D97-AF65-F5344CB8AC3E}">
        <p14:creationId xmlns:p14="http://schemas.microsoft.com/office/powerpoint/2010/main" val="2684987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489E5A8-E422-8B54-BC8B-2EF521BD7849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Introduction to programming in C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94160DAD-006B-5220-F75E-B0F4C8E576C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C4636FE-D5B9-1DFC-3792-71BE51FB31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8891736"/>
              </p:ext>
            </p:extLst>
          </p:nvPr>
        </p:nvGraphicFramePr>
        <p:xfrm>
          <a:off x="1597274" y="2706035"/>
          <a:ext cx="9681945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8914">
                  <a:extLst>
                    <a:ext uri="{9D8B030D-6E8A-4147-A177-3AD203B41FA5}">
                      <a16:colId xmlns:a16="http://schemas.microsoft.com/office/drawing/2014/main" val="1010281815"/>
                    </a:ext>
                  </a:extLst>
                </a:gridCol>
                <a:gridCol w="2121225">
                  <a:extLst>
                    <a:ext uri="{9D8B030D-6E8A-4147-A177-3AD203B41FA5}">
                      <a16:colId xmlns:a16="http://schemas.microsoft.com/office/drawing/2014/main" val="100940864"/>
                    </a:ext>
                  </a:extLst>
                </a:gridCol>
                <a:gridCol w="3045861">
                  <a:extLst>
                    <a:ext uri="{9D8B030D-6E8A-4147-A177-3AD203B41FA5}">
                      <a16:colId xmlns:a16="http://schemas.microsoft.com/office/drawing/2014/main" val="400583935"/>
                    </a:ext>
                  </a:extLst>
                </a:gridCol>
                <a:gridCol w="3585945">
                  <a:extLst>
                    <a:ext uri="{9D8B030D-6E8A-4147-A177-3AD203B41FA5}">
                      <a16:colId xmlns:a16="http://schemas.microsoft.com/office/drawing/2014/main" val="284260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58117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23/10/2025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Introduction to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Lesson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3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29/10/2025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Programming in 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684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6/11/2025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Arduino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Lesson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870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13/11/2025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Arduino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3505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Arduino programming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Practical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996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27/11/2025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Arduino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Project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17384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B959DD2C-E283-0E35-9D7E-BBF40926E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674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56B44C-5398-42CE-0D77-D4CC8CAABD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65898C4-C2B5-71F9-CEB4-803FD6173D59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Increment and decrement operators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C933CDAE-BA4B-563C-876E-66B5BA216E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3F68804-7699-F0A1-8E94-4B6956A5F5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47C5327B-FA74-EDE1-47AD-801D024AD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45" y="1562545"/>
            <a:ext cx="5139122" cy="2099078"/>
          </a:xfrm>
          <a:prstGeom prst="rect">
            <a:avLst/>
          </a:prstGeom>
        </p:spPr>
      </p:pic>
      <p:sp>
        <p:nvSpPr>
          <p:cNvPr id="9" name="CaixaDeTexto 7">
            <a:extLst>
              <a:ext uri="{FF2B5EF4-FFF2-40B4-BE49-F238E27FC236}">
                <a16:creationId xmlns:a16="http://schemas.microsoft.com/office/drawing/2014/main" id="{EAFA5495-5983-3B01-4A19-1AC13C628FF4}"/>
              </a:ext>
            </a:extLst>
          </p:cNvPr>
          <p:cNvSpPr txBox="1"/>
          <p:nvPr/>
        </p:nvSpPr>
        <p:spPr>
          <a:xfrm>
            <a:off x="353961" y="3711109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1800" b="1" i="0" u="none" strike="noStrike" baseline="0" dirty="0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</a:t>
            </a:r>
            <a:r>
              <a:rPr lang="en-US" sz="1800" b="0" i="0" u="none" strike="noStrike" baseline="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en-US" sz="1800" b="0" i="0" u="none" strike="noStrike" baseline="0" dirty="0" err="1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</a:t>
            </a:r>
            <a:r>
              <a:rPr lang="en-US" sz="1800" dirty="0" err="1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mple</a:t>
            </a:r>
            <a:r>
              <a:rPr lang="en-US" sz="1800" b="0" i="0" u="none" strike="noStrike" baseline="0" dirty="0" err="1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.c</a:t>
            </a:r>
            <a:endParaRPr lang="en-US" sz="1800" b="0" i="0" u="none" strike="noStrike" baseline="0" dirty="0">
              <a:solidFill>
                <a:srgbClr val="6D6D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buNone/>
            </a:pPr>
            <a:r>
              <a:rPr lang="en-US" sz="1800" b="1" i="0" u="none" strike="noStrike" baseline="0" dirty="0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</a:t>
            </a:r>
            <a:r>
              <a:rPr lang="en-US" sz="1800" b="0" i="0" u="none" strike="noStrike" baseline="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en-US" sz="1800" b="0" i="0" u="none" strike="noStrike" baseline="0" dirty="0" err="1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Preincrementing</a:t>
            </a:r>
            <a:r>
              <a:rPr lang="en-US" sz="1800" b="0" i="0" u="none" strike="noStrike" baseline="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1800" b="0" i="0" u="none" strike="noStrike" baseline="0" dirty="0" err="1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postincrementing</a:t>
            </a:r>
            <a:r>
              <a:rPr lang="en-US" sz="1800" b="0" i="0" u="none" strike="noStrike" baseline="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 algn="just">
              <a:buNone/>
            </a:pPr>
            <a:r>
              <a:rPr lang="en-US" sz="1800" b="1" i="0" u="none" strike="noStrike" baseline="0" dirty="0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sz="1800" b="1" i="0" u="none" strike="noStrike" baseline="0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#include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&lt;</a:t>
            </a:r>
            <a:r>
              <a:rPr lang="en-US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stdio.h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  <a:p>
            <a:pPr marL="0" indent="0" algn="just">
              <a:buNone/>
            </a:pPr>
            <a:r>
              <a:rPr lang="en-US" sz="1800" b="1" i="0" u="none" strike="noStrike" baseline="0" dirty="0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  <a:p>
            <a:pPr marL="0" indent="0" algn="just">
              <a:buNone/>
            </a:pPr>
            <a:r>
              <a:rPr lang="en-US" sz="1800" b="1" i="0" u="none" strike="noStrike" baseline="0" dirty="0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800" b="0" i="0" u="none" strike="noStrike" baseline="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function main begins program execution</a:t>
            </a:r>
          </a:p>
          <a:p>
            <a:pPr marL="0" indent="0" algn="just">
              <a:buNone/>
            </a:pPr>
            <a:r>
              <a:rPr lang="en-US" sz="1800" b="1" i="0" u="none" strike="noStrike" baseline="0" dirty="0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 </a:t>
            </a:r>
            <a:r>
              <a:rPr lang="en-US" sz="1800" b="1" i="0" u="none" strike="noStrike" baseline="0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main( </a:t>
            </a:r>
            <a:r>
              <a:rPr lang="en-US" sz="1800" b="1" i="0" u="none" strike="noStrike" baseline="0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void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0" indent="0" algn="just">
              <a:buNone/>
            </a:pPr>
            <a:r>
              <a:rPr lang="en-US" sz="1800" b="1" i="0" u="none" strike="noStrike" baseline="0" dirty="0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marL="0" indent="0" algn="just">
              <a:buNone/>
            </a:pPr>
            <a:r>
              <a:rPr lang="en-US" sz="1800" b="1" i="0" u="none" strike="noStrike" baseline="0" dirty="0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 </a:t>
            </a:r>
            <a:r>
              <a:rPr lang="en-US" sz="1800" b="1" i="0" u="none" strike="noStrike" baseline="0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 </a:t>
            </a:r>
            <a:r>
              <a:rPr lang="en-US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c; </a:t>
            </a:r>
            <a:r>
              <a:rPr lang="en-US" sz="1800" b="0" i="0" u="none" strike="noStrike" baseline="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define variable</a:t>
            </a:r>
          </a:p>
          <a:p>
            <a:pPr marL="0" indent="0" algn="just">
              <a:buNone/>
            </a:pPr>
            <a:r>
              <a:rPr lang="en-US" sz="1800" b="1" i="0" u="none" strike="noStrike" baseline="0" dirty="0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  <a:p>
            <a:pPr marL="0" indent="0" algn="just">
              <a:buNone/>
            </a:pPr>
            <a:r>
              <a:rPr lang="en-US" sz="1800" b="1" i="0" u="none" strike="noStrike" baseline="0" dirty="0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</a:t>
            </a:r>
            <a:r>
              <a:rPr lang="en-US" sz="1800" b="0" i="0" u="none" strike="noStrike" baseline="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demonstrate </a:t>
            </a:r>
            <a:r>
              <a:rPr lang="en-US" sz="1800" b="0" i="0" u="none" strike="noStrike" baseline="0" dirty="0" err="1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postincrement</a:t>
            </a:r>
            <a:endParaRPr lang="en-US" sz="1800" b="0" i="0" u="none" strike="noStrike" baseline="0" dirty="0">
              <a:solidFill>
                <a:srgbClr val="6D6D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Espaço Reservado para Conteúdo 2">
            <a:extLst>
              <a:ext uri="{FF2B5EF4-FFF2-40B4-BE49-F238E27FC236}">
                <a16:creationId xmlns:a16="http://schemas.microsoft.com/office/drawing/2014/main" id="{D0C00B54-1C4F-ED87-F3B7-C40A26B37C3E}"/>
              </a:ext>
            </a:extLst>
          </p:cNvPr>
          <p:cNvSpPr txBox="1">
            <a:spLocks/>
          </p:cNvSpPr>
          <p:nvPr/>
        </p:nvSpPr>
        <p:spPr>
          <a:xfrm>
            <a:off x="6449962" y="1562545"/>
            <a:ext cx="5553490" cy="509693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= </a:t>
            </a:r>
            <a:r>
              <a:rPr lang="en-US" sz="1800" b="1" dirty="0">
                <a:solidFill>
                  <a:srgbClr val="899C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18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assign 5 to c</a:t>
            </a:r>
          </a:p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BR" sz="1800" b="1" dirty="0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 </a:t>
            </a:r>
            <a:r>
              <a:rPr lang="pt-BR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printf( </a:t>
            </a:r>
            <a:r>
              <a:rPr lang="pt-BR" sz="1800" b="1" dirty="0">
                <a:solidFill>
                  <a:srgbClr val="899C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"%d\n"</a:t>
            </a:r>
            <a:r>
              <a:rPr lang="pt-BR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 ); </a:t>
            </a:r>
            <a:r>
              <a:rPr lang="pt-BR" sz="18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print 5</a:t>
            </a:r>
          </a:p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13 </a:t>
            </a:r>
            <a:r>
              <a:rPr lang="en-US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1800" b="1" dirty="0">
                <a:solidFill>
                  <a:srgbClr val="899C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"%d\n"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c++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); </a:t>
            </a:r>
            <a:r>
              <a:rPr lang="en-US" sz="18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print 5 then </a:t>
            </a:r>
            <a:r>
              <a:rPr lang="en-US" sz="1800" dirty="0" err="1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postincrement</a:t>
            </a:r>
            <a:endParaRPr lang="en-US" sz="1800" dirty="0">
              <a:solidFill>
                <a:srgbClr val="6D6D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14 </a:t>
            </a:r>
            <a:r>
              <a:rPr lang="pt-BR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printf( </a:t>
            </a:r>
            <a:r>
              <a:rPr lang="pt-BR" sz="1800" b="1" dirty="0">
                <a:solidFill>
                  <a:srgbClr val="899C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"%d\n\n"</a:t>
            </a:r>
            <a:r>
              <a:rPr lang="pt-BR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 ); </a:t>
            </a:r>
            <a:r>
              <a:rPr lang="pt-BR" sz="18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print 6</a:t>
            </a:r>
          </a:p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</a:p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 </a:t>
            </a:r>
            <a:r>
              <a:rPr lang="en-US" sz="18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demonstrate </a:t>
            </a:r>
            <a:r>
              <a:rPr lang="en-US" sz="1800" dirty="0" err="1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preincrement</a:t>
            </a:r>
            <a:endParaRPr lang="en-US" sz="1800" dirty="0">
              <a:solidFill>
                <a:srgbClr val="6D6D6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 = </a:t>
            </a:r>
            <a:r>
              <a:rPr lang="en-US" sz="1800" b="1" dirty="0">
                <a:solidFill>
                  <a:srgbClr val="899C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18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assign 5 to c</a:t>
            </a:r>
          </a:p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pt-BR" sz="1800" b="1" dirty="0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 </a:t>
            </a:r>
            <a:r>
              <a:rPr lang="pt-BR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printf( </a:t>
            </a:r>
            <a:r>
              <a:rPr lang="pt-BR" sz="1800" b="1" dirty="0">
                <a:solidFill>
                  <a:srgbClr val="899C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"%d\n"</a:t>
            </a:r>
            <a:r>
              <a:rPr lang="pt-BR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 ); </a:t>
            </a:r>
            <a:r>
              <a:rPr lang="pt-BR" sz="18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print 5</a:t>
            </a:r>
          </a:p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 </a:t>
            </a:r>
            <a:r>
              <a:rPr lang="en-US" sz="18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1800" b="1" dirty="0">
                <a:solidFill>
                  <a:srgbClr val="899C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"%d\n"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++c ); </a:t>
            </a:r>
            <a:r>
              <a:rPr lang="en-US" sz="18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</a:t>
            </a:r>
            <a:r>
              <a:rPr lang="en-US" sz="1800" dirty="0" err="1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preincrement</a:t>
            </a:r>
            <a:r>
              <a:rPr lang="en-US" sz="18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then print 6</a:t>
            </a:r>
          </a:p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 </a:t>
            </a:r>
            <a:r>
              <a:rPr lang="pt-BR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printf( </a:t>
            </a:r>
            <a:r>
              <a:rPr lang="pt-BR" sz="1800" b="1" dirty="0">
                <a:solidFill>
                  <a:srgbClr val="899C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"%d\n"</a:t>
            </a:r>
            <a:r>
              <a:rPr lang="pt-BR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 ); </a:t>
            </a:r>
            <a:r>
              <a:rPr lang="pt-BR" sz="18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print 6</a:t>
            </a:r>
            <a:endParaRPr lang="en-US" sz="1800" b="1" dirty="0">
              <a:solidFill>
                <a:srgbClr val="7B7B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7B7B7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21 </a:t>
            </a:r>
            <a:r>
              <a:rPr lang="en-US" sz="1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en-US" sz="18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end function main</a:t>
            </a:r>
            <a:endParaRPr lang="en-US" sz="1800" b="1" dirty="0">
              <a:solidFill>
                <a:srgbClr val="7B7B7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722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98098-EEA8-E426-3617-BB18B8FC18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D0B6716-65A4-A32B-B1CB-4C8754597A4D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statement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2492F07A-AA15-596B-F73E-2683ADACBCE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4C21E7-C0E3-ACE1-6CC5-8D8DF2327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2F9D64-27AE-BEAE-3237-DEDEEED688BD}"/>
              </a:ext>
            </a:extLst>
          </p:cNvPr>
          <p:cNvSpPr txBox="1">
            <a:spLocks/>
          </p:cNvSpPr>
          <p:nvPr/>
        </p:nvSpPr>
        <p:spPr>
          <a:xfrm>
            <a:off x="838200" y="1786296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student’s grade is greater than or equal to 60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Print “Passed”</a:t>
            </a:r>
          </a:p>
          <a:p>
            <a:endParaRPr lang="en-US" sz="2000" i="1" dirty="0">
              <a:solidFill>
                <a:srgbClr val="2D56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grade &gt;= </a:t>
            </a:r>
            <a:r>
              <a:rPr lang="en-US" sz="2000" b="1" dirty="0">
                <a:solidFill>
                  <a:srgbClr val="899C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00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</a:t>
            </a:r>
            <a:r>
              <a:rPr lang="en-US" sz="2000" b="1" dirty="0">
                <a:solidFill>
                  <a:srgbClr val="899C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"Passed"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en-US" sz="20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end if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C20248-99B8-6F18-50C8-E462DB81D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1718" y="2596614"/>
            <a:ext cx="5860104" cy="337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830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2E397-959D-C406-CB31-08E29D7D4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550F73B-7FC2-96F8-6569-C33753243F08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if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statement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181B2553-7EFC-3D7E-E7DF-E98097D8056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56C9B7B-F801-0C5A-E563-87826A5E4A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ECCD51-96ED-1D42-BDBD-9A6B8D885E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7" t="17857" r="35416" b="32840"/>
          <a:stretch>
            <a:fillRect/>
          </a:stretch>
        </p:blipFill>
        <p:spPr>
          <a:xfrm>
            <a:off x="188549" y="1436914"/>
            <a:ext cx="9195838" cy="51870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DCE6F6-B5DE-FF4C-7273-54C61BE24D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8" t="8889" r="51528" b="68395"/>
          <a:stretch>
            <a:fillRect/>
          </a:stretch>
        </p:blipFill>
        <p:spPr>
          <a:xfrm>
            <a:off x="6894637" y="5289851"/>
            <a:ext cx="5266267" cy="155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732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6FA1E-29D1-F662-3ED4-0E1846E43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5961AEA-49C6-EECF-4DEE-4D6B71C41C88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if…else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statement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58718AF3-8DB4-D03A-A5C5-CCE8F2620E7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855668-3650-0EBB-A981-17679E615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94EAFF2-45DC-A5AB-733B-282499308FF0}"/>
              </a:ext>
            </a:extLst>
          </p:cNvPr>
          <p:cNvSpPr txBox="1">
            <a:spLocks/>
          </p:cNvSpPr>
          <p:nvPr/>
        </p:nvSpPr>
        <p:spPr>
          <a:xfrm>
            <a:off x="838200" y="1786296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student’s grade is greater than or equal to 60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Print “Passed”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Print “Failed”</a:t>
            </a:r>
          </a:p>
          <a:p>
            <a:endParaRPr lang="en-US" sz="2000" i="1" dirty="0">
              <a:solidFill>
                <a:srgbClr val="2D56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grade &gt;= </a:t>
            </a:r>
            <a:r>
              <a:rPr lang="en-US" sz="2000" b="1" dirty="0">
                <a:solidFill>
                  <a:srgbClr val="899C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60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puts( </a:t>
            </a:r>
            <a:r>
              <a:rPr lang="en-US" sz="2000" b="1" dirty="0">
                <a:solidFill>
                  <a:srgbClr val="899C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"Passed"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en-US" sz="20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end if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else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puts( </a:t>
            </a:r>
            <a:r>
              <a:rPr lang="en-US" sz="2000" b="1" dirty="0">
                <a:solidFill>
                  <a:srgbClr val="899C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"Failed"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 </a:t>
            </a:r>
            <a:r>
              <a:rPr lang="en-US" sz="2000" dirty="0">
                <a:solidFill>
                  <a:srgbClr val="6D6D6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// end else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m 5">
            <a:extLst>
              <a:ext uri="{FF2B5EF4-FFF2-40B4-BE49-F238E27FC236}">
                <a16:creationId xmlns:a16="http://schemas.microsoft.com/office/drawing/2014/main" id="{83E4C548-B542-35A5-3E65-BF49048DC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3239" y="2731199"/>
            <a:ext cx="7750212" cy="340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59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EC002-E679-A19E-0D35-C02F26EB0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D0D3FCE-A69C-D4F5-FEE9-0BBD5C1771B9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if…else 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statement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C015EA06-F34A-8AFE-A463-DF7500CD854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1FA087-31AC-6153-FF9B-B647EBB15F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5E4B1E-C2C0-EED1-3DAA-90B2E511D2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7" t="17857" r="55833" b="38715"/>
          <a:stretch>
            <a:fillRect/>
          </a:stretch>
        </p:blipFill>
        <p:spPr>
          <a:xfrm>
            <a:off x="-1" y="1344385"/>
            <a:ext cx="6350001" cy="53955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4FC480-AC05-5D40-F3B6-253495ED9D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" t="5158" r="55833" b="71852"/>
          <a:stretch>
            <a:fillRect/>
          </a:stretch>
        </p:blipFill>
        <p:spPr>
          <a:xfrm>
            <a:off x="6497358" y="3253851"/>
            <a:ext cx="5196252" cy="15766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659536A-4559-8E25-BAEA-D1E24A3E89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9" t="17857" r="47917" b="59154"/>
          <a:stretch>
            <a:fillRect/>
          </a:stretch>
        </p:blipFill>
        <p:spPr>
          <a:xfrm>
            <a:off x="6538550" y="1436914"/>
            <a:ext cx="5113868" cy="15766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04123CF-A4E3-DF7E-9911-BB911B0ACB2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7" t="9136" r="55772" b="71976"/>
          <a:stretch>
            <a:fillRect/>
          </a:stretch>
        </p:blipFill>
        <p:spPr>
          <a:xfrm>
            <a:off x="6497358" y="5208816"/>
            <a:ext cx="5203645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3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C22D88-D892-22AB-68E3-358816F6F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4B957D-495B-8159-CAA2-C38718B3C30C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iteration statement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896AC7E7-32EF-DB2A-18AE-E4D3782B034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9707794-EA91-BE5F-21FD-9408D3B254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BE9D7F-99B8-504D-E8BB-040A4A8DE169}"/>
              </a:ext>
            </a:extLst>
          </p:cNvPr>
          <p:cNvSpPr txBox="1">
            <a:spLocks/>
          </p:cNvSpPr>
          <p:nvPr/>
        </p:nvSpPr>
        <p:spPr>
          <a:xfrm>
            <a:off x="822154" y="2152878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there are more items on my shopping list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Purchase next item and cross it off my list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i="1" dirty="0">
              <a:solidFill>
                <a:srgbClr val="2D56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product = </a:t>
            </a:r>
            <a:r>
              <a:rPr lang="en-US" sz="2000" b="1" dirty="0">
                <a:solidFill>
                  <a:srgbClr val="899C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while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 product &lt;= </a:t>
            </a:r>
            <a:r>
              <a:rPr lang="en-US" sz="2000" b="1" dirty="0">
                <a:solidFill>
                  <a:srgbClr val="899C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product = </a:t>
            </a:r>
            <a:r>
              <a:rPr lang="en-US" sz="2000" b="1" dirty="0">
                <a:solidFill>
                  <a:srgbClr val="899CB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</a:t>
            </a:r>
            <a:r>
              <a:rPr lang="en-US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product;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000000"/>
                </a:solidFill>
                <a:latin typeface="LucidaSansTypewriter"/>
              </a:rPr>
              <a:t>}</a:t>
            </a:r>
            <a:endParaRPr lang="en-US" dirty="0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5F44E0DE-2922-88F4-30A0-13940FC50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1397" y="3429000"/>
            <a:ext cx="6402054" cy="338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0551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59ECCB-1F5F-9481-AB8B-35AB3898EB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8B21863-B98E-3707-37D8-F7D69E4BD1E9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while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iteration statement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31E969BD-7509-B1E2-69DD-C35C217ACDB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F776B1-733E-4EB5-0312-11D55BDA3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9D49C0-F485-5894-B3ED-8A7DC3EF3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3" t="17857" r="29166" b="28148"/>
          <a:stretch>
            <a:fillRect/>
          </a:stretch>
        </p:blipFill>
        <p:spPr>
          <a:xfrm>
            <a:off x="0" y="2173514"/>
            <a:ext cx="8483021" cy="46844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4CB56E-A9CC-EB64-A198-0FEE22BBA6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9" t="19604" r="50000" b="46420"/>
          <a:stretch>
            <a:fillRect/>
          </a:stretch>
        </p:blipFill>
        <p:spPr>
          <a:xfrm>
            <a:off x="7272164" y="1642533"/>
            <a:ext cx="4919835" cy="22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581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0DD9AE-40AF-D3BD-6A9A-F54F03CB0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0BE934A-8114-7B31-DC75-30CF6E173F51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for-iteration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statement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945C0616-7841-E40D-0237-5C111795D2A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8271944-AD8F-77D4-BC9B-D28EBCA17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81464B-DCFE-30D5-7470-2D7A272F63DB}"/>
              </a:ext>
            </a:extLst>
          </p:cNvPr>
          <p:cNvSpPr txBox="1">
            <a:spLocks/>
          </p:cNvSpPr>
          <p:nvPr/>
        </p:nvSpPr>
        <p:spPr>
          <a:xfrm>
            <a:off x="822154" y="2506662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(initialization; condition; increment) 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i="1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}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i="1" dirty="0">
              <a:solidFill>
                <a:srgbClr val="2D56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(int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= </a:t>
            </a: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&lt;= </a:t>
            </a:r>
            <a:r>
              <a:rPr lang="en-US" sz="2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++) </a:t>
            </a:r>
            <a:r>
              <a:rPr lang="en-US" sz="2000" b="1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{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 err="1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printf</a:t>
            </a:r>
            <a:r>
              <a:rPr lang="en-US" sz="2000" b="1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("%d\n", </a:t>
            </a:r>
            <a:r>
              <a:rPr lang="en-US" sz="2000" b="1" dirty="0" err="1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000" b="1" dirty="0">
                <a:solidFill>
                  <a:srgbClr val="2D567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solidFill>
                  <a:srgbClr val="2D567D"/>
                </a:solidFill>
                <a:latin typeface="LucidaSansTypewriter,Bold"/>
              </a:rPr>
              <a:t>}</a:t>
            </a:r>
          </a:p>
        </p:txBody>
      </p:sp>
      <p:sp>
        <p:nvSpPr>
          <p:cNvPr id="4" name="Flowchart: Decision 3">
            <a:extLst>
              <a:ext uri="{FF2B5EF4-FFF2-40B4-BE49-F238E27FC236}">
                <a16:creationId xmlns:a16="http://schemas.microsoft.com/office/drawing/2014/main" id="{0E5E7FA1-D343-05F6-86D8-AAA5CA3B97EF}"/>
              </a:ext>
            </a:extLst>
          </p:cNvPr>
          <p:cNvSpPr/>
          <p:nvPr/>
        </p:nvSpPr>
        <p:spPr>
          <a:xfrm>
            <a:off x="6476999" y="3806226"/>
            <a:ext cx="2906485" cy="1243235"/>
          </a:xfrm>
          <a:prstGeom prst="flowChartDecision">
            <a:avLst/>
          </a:prstGeom>
          <a:ln/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=1; </a:t>
            </a:r>
            <a:r>
              <a:rPr lang="en-US" dirty="0" err="1"/>
              <a:t>i</a:t>
            </a:r>
            <a:r>
              <a:rPr lang="en-US" dirty="0"/>
              <a:t>&lt;=10;i++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F7D2598-B1F3-8CC7-3EFC-1BB6A356CBFA}"/>
              </a:ext>
            </a:extLst>
          </p:cNvPr>
          <p:cNvSpPr/>
          <p:nvPr/>
        </p:nvSpPr>
        <p:spPr>
          <a:xfrm>
            <a:off x="9903419" y="4221950"/>
            <a:ext cx="1487851" cy="40693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Increment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61E371F-6590-B242-B539-02A993DC7874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 flipV="1">
            <a:off x="9383484" y="4425417"/>
            <a:ext cx="519935" cy="2427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17720B7-C6ED-47A5-680A-DF2BC0666A96}"/>
              </a:ext>
            </a:extLst>
          </p:cNvPr>
          <p:cNvSpPr txBox="1"/>
          <p:nvPr/>
        </p:nvSpPr>
        <p:spPr>
          <a:xfrm>
            <a:off x="9270898" y="4073704"/>
            <a:ext cx="5790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E4E04A37-B6A0-8734-EB6E-82CFEE63F877}"/>
              </a:ext>
            </a:extLst>
          </p:cNvPr>
          <p:cNvSpPr/>
          <p:nvPr/>
        </p:nvSpPr>
        <p:spPr>
          <a:xfrm>
            <a:off x="7783284" y="2711080"/>
            <a:ext cx="293914" cy="315686"/>
          </a:xfrm>
          <a:prstGeom prst="flowChartConnecto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D01F1CD-C707-73EC-D881-F3A3D427375B}"/>
              </a:ext>
            </a:extLst>
          </p:cNvPr>
          <p:cNvCxnSpPr>
            <a:cxnSpLocks/>
            <a:endCxn id="4" idx="0"/>
          </p:cNvCxnSpPr>
          <p:nvPr/>
        </p:nvCxnSpPr>
        <p:spPr>
          <a:xfrm>
            <a:off x="7930242" y="3051774"/>
            <a:ext cx="0" cy="7544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578C70D-688A-C568-2CE1-596D880C69DC}"/>
              </a:ext>
            </a:extLst>
          </p:cNvPr>
          <p:cNvCxnSpPr>
            <a:cxnSpLocks/>
            <a:stCxn id="5" idx="0"/>
          </p:cNvCxnSpPr>
          <p:nvPr/>
        </p:nvCxnSpPr>
        <p:spPr>
          <a:xfrm rot="16200000" flipV="1">
            <a:off x="8843810" y="2418415"/>
            <a:ext cx="889967" cy="2717104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A009AB-B25E-FADD-6D53-679D0C1801A5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7930241" y="5049461"/>
            <a:ext cx="1" cy="3026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53CE7F3-A1DD-D4B2-7E04-75BE5BAF2439}"/>
              </a:ext>
            </a:extLst>
          </p:cNvPr>
          <p:cNvSpPr txBox="1"/>
          <p:nvPr/>
        </p:nvSpPr>
        <p:spPr>
          <a:xfrm>
            <a:off x="8207507" y="5167400"/>
            <a:ext cx="619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90E18E39-E03D-2DDB-F7E1-64EA731E9833}"/>
              </a:ext>
            </a:extLst>
          </p:cNvPr>
          <p:cNvSpPr/>
          <p:nvPr/>
        </p:nvSpPr>
        <p:spPr>
          <a:xfrm>
            <a:off x="7783284" y="5352066"/>
            <a:ext cx="293914" cy="315686"/>
          </a:xfrm>
          <a:prstGeom prst="flowChartConnector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207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BE6F83-B327-A96A-44DB-2364F936F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5E3E8C2-8EDD-B76A-39F8-7CEA5DE0E17A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3200" i="1" dirty="0">
                <a:latin typeface="Arial" panose="020B0604020202020204" pitchFamily="34" charset="0"/>
                <a:cs typeface="Arial" panose="020B0604020202020204" pitchFamily="34" charset="0"/>
              </a:rPr>
              <a:t>for-iteration</a:t>
            </a: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 statement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B2CB0CC3-41E3-0240-5DE0-BCC140AEB9E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FE705BD-DE8D-0AB3-2C85-293214D46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D8CD79-0BA3-774F-5A9E-F5E25C398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4" t="17857" r="32947" b="40000"/>
          <a:stretch>
            <a:fillRect/>
          </a:stretch>
        </p:blipFill>
        <p:spPr>
          <a:xfrm>
            <a:off x="0" y="1344385"/>
            <a:ext cx="8481267" cy="391613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46DD952-758B-4B4B-CD27-5117A3116D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49" t="12222" r="51340" b="38889"/>
          <a:stretch>
            <a:fillRect/>
          </a:stretch>
        </p:blipFill>
        <p:spPr>
          <a:xfrm>
            <a:off x="7021286" y="3505200"/>
            <a:ext cx="5170714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34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F0257-9B16-E7DE-6989-2C793D729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322280-2359-7BA8-A85C-669A10FD038C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Logical Operators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FCB50873-0AD8-519B-8762-90968126E6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120FB9B-9BF1-756F-2587-B930F3F37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3E39462-EB5B-C8FE-5CD4-0163D46C1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41" r="9322"/>
          <a:stretch>
            <a:fillRect/>
          </a:stretch>
        </p:blipFill>
        <p:spPr>
          <a:xfrm>
            <a:off x="5486400" y="2109685"/>
            <a:ext cx="6705600" cy="4394531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81EE9C19-89DF-BA09-73EA-EA93C674048F}"/>
              </a:ext>
            </a:extLst>
          </p:cNvPr>
          <p:cNvSpPr txBox="1">
            <a:spLocks/>
          </p:cNvSpPr>
          <p:nvPr/>
        </p:nvSpPr>
        <p:spPr>
          <a:xfrm>
            <a:off x="822154" y="2109685"/>
            <a:ext cx="483554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Logical AND (&amp;&amp;) Operator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b="1" i="1" dirty="0">
              <a:solidFill>
                <a:srgbClr val="2D56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b="1" i="1" dirty="0">
              <a:solidFill>
                <a:srgbClr val="2D56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b="1" i="1" dirty="0">
              <a:solidFill>
                <a:srgbClr val="2D56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Logical OR (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||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) Operator</a:t>
            </a:r>
            <a:endParaRPr lang="en-US" sz="2400" b="1" i="1" dirty="0">
              <a:solidFill>
                <a:srgbClr val="2D56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b="1" i="1" dirty="0">
              <a:solidFill>
                <a:srgbClr val="2D56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b="1" i="1" dirty="0">
              <a:solidFill>
                <a:srgbClr val="2D56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400" b="1" i="1" dirty="0">
              <a:solidFill>
                <a:srgbClr val="2D56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Logical Negation (!) Operator</a:t>
            </a:r>
            <a:endParaRPr lang="en-US" sz="2400" b="1" dirty="0">
              <a:solidFill>
                <a:srgbClr val="2D567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233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ADB63-BC30-7BED-1C6D-034A7CA20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7E87EC55-D45B-7B4B-EF95-8D567D5D87C6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At it end of the lesson you will be able to: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5523EA81-AA87-7009-6017-F640356240D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917ACCC-5152-4ED9-2B26-3B3A9953D302}"/>
              </a:ext>
            </a:extLst>
          </p:cNvPr>
          <p:cNvSpPr/>
          <p:nvPr/>
        </p:nvSpPr>
        <p:spPr>
          <a:xfrm>
            <a:off x="1597274" y="2644170"/>
            <a:ext cx="9889573" cy="206210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Know about the base concepts in C programming.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Use the structured thinking to solve problems.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Insert and display results as output.</a:t>
            </a: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Solve problem using loops and integrations.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29B21A-3CDB-3F51-5BD0-7AD375F23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08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BC511-688B-322A-6EDD-3F102AF2E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3DBD186-6F6B-3A8E-208A-D0056DAAC3E9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Math Library Functions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8DAE2C1C-F513-CB5F-589A-7E6A8D4CAA7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336245-101A-ABA7-A327-1C42CDE284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pic>
        <p:nvPicPr>
          <p:cNvPr id="3" name="Imagem 4">
            <a:extLst>
              <a:ext uri="{FF2B5EF4-FFF2-40B4-BE49-F238E27FC236}">
                <a16:creationId xmlns:a16="http://schemas.microsoft.com/office/drawing/2014/main" id="{D5FE5350-CA36-88E8-4557-209BDF4F54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460" y="1659334"/>
            <a:ext cx="7248813" cy="48448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CB4C8AC-D5A8-68BD-1DE4-6B3ECD2E4C5A}"/>
              </a:ext>
            </a:extLst>
          </p:cNvPr>
          <p:cNvSpPr txBox="1"/>
          <p:nvPr/>
        </p:nvSpPr>
        <p:spPr>
          <a:xfrm>
            <a:off x="0" y="3429000"/>
            <a:ext cx="4363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Using: 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#include &lt;</a:t>
            </a:r>
            <a:r>
              <a:rPr lang="en-US" sz="2800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math.h</a:t>
            </a:r>
            <a:r>
              <a:rPr lang="en-US" sz="28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9624471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CB4483-F095-F036-A956-AFDF3B93EE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73EFB8C-C98B-93A7-6027-E9D24E219B83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Math Library Functions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F3BB7A51-C1B8-07B7-47FA-7100AE1E2E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2C1BEA-2701-4C06-18BF-104DAEF897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274DF829-90F0-0799-C175-743DD351C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0933" y="2429833"/>
            <a:ext cx="11490134" cy="287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100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B317EB-C654-9849-7BE7-F1350CC65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9D3D5F7-0700-1361-F97A-51F180DB4A83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Assignment</a:t>
            </a:r>
            <a:endParaRPr lang="en-US" sz="3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7635D002-FB02-9BBF-6A26-651B3D9856D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CC16A0F-CBDE-2EF0-EB09-ED26BA55DA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8370AB-3B41-5AA2-052D-E3A852511F45}"/>
              </a:ext>
            </a:extLst>
          </p:cNvPr>
          <p:cNvSpPr txBox="1"/>
          <p:nvPr/>
        </p:nvSpPr>
        <p:spPr>
          <a:xfrm>
            <a:off x="1597274" y="1611476"/>
            <a:ext cx="7307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Solve the following equations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7445B0-DFD6-655C-806E-E7C39BD032A9}"/>
                  </a:ext>
                </a:extLst>
              </p:cNvPr>
              <p:cNvSpPr txBox="1"/>
              <p:nvPr/>
            </p:nvSpPr>
            <p:spPr>
              <a:xfrm>
                <a:off x="1455760" y="2754476"/>
                <a:ext cx="9734755" cy="34913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indent="-7429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𝑎𝑥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;   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𝑎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=3, 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𝑏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=2, 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𝑐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=5</m:t>
                    </m:r>
                  </m:oMath>
                </a14:m>
                <a:endParaRPr lang="en-US" sz="36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indent="-74295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3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sz="3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𝑝</m:t>
                        </m:r>
                      </m:sub>
                    </m:sSub>
                    <m:r>
                      <a:rPr lang="en-US" sz="3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p>
                      <m:sSupPr>
                        <m:ctrlPr>
                          <a:rPr lang="en-US" sz="3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pPr>
                      <m:e>
                        <m:r>
                          <a:rPr lang="en-US" sz="3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f>
                          <m:fPr>
                            <m:ctrlPr>
                              <a:rPr lang="en-US" sz="36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𝑧</m:t>
                            </m:r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sz="3600" b="0" i="1" dirty="0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𝑝</m:t>
                            </m:r>
                          </m:den>
                        </m:f>
                        <m:r>
                          <a:rPr lang="en-US" sz="3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</m:e>
                      <m:sup>
                        <m:r>
                          <a:rPr lang="en-US" sz="3600" b="0" i="1" dirty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0.5</m:t>
                        </m:r>
                      </m:sup>
                    </m:sSup>
                    <m:r>
                      <a:rPr lang="en-US" sz="3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;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𝑧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=12,  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𝑝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{1, 5}</m:t>
                    </m:r>
                  </m:oMath>
                </a14:m>
                <a:endParaRPr lang="en-US" sz="3600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indent="-7429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sz="3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!   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𝑛</m:t>
                    </m:r>
                    <m:r>
                      <a:rPr lang="en-US" sz="3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𝜖</m:t>
                    </m:r>
                    <m:d>
                      <m:dPr>
                        <m:begChr m:val="["/>
                        <m:endChr m:val="]"/>
                        <m:ctrlPr>
                          <a:rPr lang="en-US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l-GR" sz="3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Ζ</m:t>
                        </m:r>
                      </m:e>
                    </m:d>
                  </m:oMath>
                </a14:m>
                <a:endParaRPr lang="en-US" sz="36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indent="-74295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p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𝑥</m:t>
                            </m:r>
                          </m:sup>
                        </m:sSup>
                      </m:num>
                      <m:den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𝑙𝑛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3</m:t>
                        </m:r>
                      </m:den>
                    </m:f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𝑙𝑜𝑔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10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+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𝑙𝑜𝑔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10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𝑦</m:t>
                        </m:r>
                      </m:e>
                    </m:d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 ; 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𝑥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=1,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𝑦</m:t>
                    </m:r>
                    <m:r>
                      <a:rPr lang="en-US" sz="3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=100</m:t>
                    </m:r>
                  </m:oMath>
                </a14:m>
                <a:endParaRPr lang="en-US" sz="36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742950" indent="-742950">
                  <a:buFont typeface="+mj-lt"/>
                  <a:buAutoNum type="arabicPeriod"/>
                </a:pPr>
                <a:endParaRPr lang="en-US" sz="36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67445B0-DFD6-655C-806E-E7C39BD032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760" y="2754476"/>
                <a:ext cx="9734755" cy="34913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4120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93419E-8802-FA3B-25B9-784C15E5B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3389DC7-2D9F-6D91-8554-12C712893EB7}"/>
              </a:ext>
            </a:extLst>
          </p:cNvPr>
          <p:cNvSpPr/>
          <p:nvPr/>
        </p:nvSpPr>
        <p:spPr>
          <a:xfrm>
            <a:off x="0" y="234042"/>
            <a:ext cx="12192000" cy="171149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4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3971AEB2-7EB5-6854-3A43-A350E7D525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69094" y="442087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045547-6144-D00D-4922-1EB704F21D9E}"/>
              </a:ext>
            </a:extLst>
          </p:cNvPr>
          <p:cNvSpPr/>
          <p:nvPr/>
        </p:nvSpPr>
        <p:spPr>
          <a:xfrm>
            <a:off x="0" y="2390339"/>
            <a:ext cx="12192000" cy="2522129"/>
          </a:xfrm>
          <a:prstGeom prst="rect">
            <a:avLst/>
          </a:prstGeom>
          <a:solidFill>
            <a:srgbClr val="029E9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7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Questions?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E67A47-BCF8-4486-2333-569FF8396633}"/>
              </a:ext>
            </a:extLst>
          </p:cNvPr>
          <p:cNvSpPr/>
          <p:nvPr/>
        </p:nvSpPr>
        <p:spPr>
          <a:xfrm>
            <a:off x="0" y="4912468"/>
            <a:ext cx="12192000" cy="593854"/>
          </a:xfrm>
          <a:prstGeom prst="rect">
            <a:avLst/>
          </a:prstGeom>
          <a:solidFill>
            <a:srgbClr val="6E706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Thank you for your attention!!!</a:t>
            </a:r>
          </a:p>
        </p:txBody>
      </p:sp>
    </p:spTree>
    <p:extLst>
      <p:ext uri="{BB962C8B-B14F-4D97-AF65-F5344CB8AC3E}">
        <p14:creationId xmlns:p14="http://schemas.microsoft.com/office/powerpoint/2010/main" val="2952182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2DF23-3E41-D902-E470-9B89D1813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AD90283-6D85-858E-227B-08A45E624E49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What's is C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83684038-061C-AA91-6C0D-97F817A226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0C357FE-25EF-26DF-0A3C-995D6994452B}"/>
              </a:ext>
            </a:extLst>
          </p:cNvPr>
          <p:cNvSpPr/>
          <p:nvPr/>
        </p:nvSpPr>
        <p:spPr>
          <a:xfrm>
            <a:off x="1455760" y="1449471"/>
            <a:ext cx="988957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 is a general-purpose programming language created by Dennis Ritchie at the Bell Laboratories in 1972. The main reason for its popularity is because it is a fundamental language in the field of computer science.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562263-D5BD-DA16-9416-885E62323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A5F14CF-8601-B55E-1F74-1482C3E71A04}"/>
              </a:ext>
            </a:extLst>
          </p:cNvPr>
          <p:cNvSpPr/>
          <p:nvPr/>
        </p:nvSpPr>
        <p:spPr>
          <a:xfrm>
            <a:off x="1862665" y="3831029"/>
            <a:ext cx="313266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HIGH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F3AE95-6D8A-1E7F-E64F-A1E94DAE73E0}"/>
              </a:ext>
            </a:extLst>
          </p:cNvPr>
          <p:cNvSpPr/>
          <p:nvPr/>
        </p:nvSpPr>
        <p:spPr>
          <a:xfrm>
            <a:off x="8050222" y="3831029"/>
            <a:ext cx="2686018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just"/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LOW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E6830F-9805-2CF6-041F-B822A24DB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222" y="4628074"/>
            <a:ext cx="870857" cy="870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8ABEF0-3D4A-0C47-4239-B2293CFBD3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965" y="5499672"/>
            <a:ext cx="1295401" cy="12954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3146456-B0FB-8EC4-554D-051A1167A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366" y="5498931"/>
            <a:ext cx="2302935" cy="12954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18DA93-DDBF-6301-FA0C-37EB10DC55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760" y="4340979"/>
            <a:ext cx="1157211" cy="115721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F29377-A3B9-083C-034F-A2EEAD2BB35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025" y="4428361"/>
            <a:ext cx="1434664" cy="10572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1DD5FE5-6DEE-7777-D687-7CE3A2236A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3664" y="4377318"/>
            <a:ext cx="2058551" cy="137236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E60DDB-EEAF-CE2D-38EE-5C873E5D25C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98" y="5562598"/>
            <a:ext cx="1061360" cy="1061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2481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504A6C-5584-F91A-6B26-2FCD2338CB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72B36B3-3401-9C92-926B-39E8DAA1D5B6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Algorithm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9B79D1E3-9C1F-D2E4-96C5-A19F7084C7F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63F13D-9C9C-5EF8-DE7B-46D1BABC2E23}"/>
              </a:ext>
            </a:extLst>
          </p:cNvPr>
          <p:cNvSpPr/>
          <p:nvPr/>
        </p:nvSpPr>
        <p:spPr>
          <a:xfrm>
            <a:off x="1455760" y="1464127"/>
            <a:ext cx="9889573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“Algorithm is a sequence of steps that aims to achieve a well-defined objective” (FORBELLONE, 1999).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61C439-890C-5F01-5648-F59FBF8DD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graphicFrame>
        <p:nvGraphicFramePr>
          <p:cNvPr id="9" name="Tabela 5">
            <a:extLst>
              <a:ext uri="{FF2B5EF4-FFF2-40B4-BE49-F238E27FC236}">
                <a16:creationId xmlns:a16="http://schemas.microsoft.com/office/drawing/2014/main" id="{0A1E1F81-0BA7-B4A0-12C3-3121723BB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3660"/>
              </p:ext>
            </p:extLst>
          </p:nvPr>
        </p:nvGraphicFramePr>
        <p:xfrm>
          <a:off x="599440" y="3927660"/>
          <a:ext cx="4970780" cy="1767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06780">
                  <a:extLst>
                    <a:ext uri="{9D8B030D-6E8A-4147-A177-3AD203B41FA5}">
                      <a16:colId xmlns:a16="http://schemas.microsoft.com/office/drawing/2014/main" val="396665186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830143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Receive the three numbers.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79737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Add the three numbers.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07608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Display the result obtained.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endParaRPr 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042916"/>
                  </a:ext>
                </a:extLst>
              </a:tr>
            </a:tbl>
          </a:graphicData>
        </a:graphic>
      </p:graphicFrame>
      <p:graphicFrame>
        <p:nvGraphicFramePr>
          <p:cNvPr id="11" name="Tabela 7">
            <a:extLst>
              <a:ext uri="{FF2B5EF4-FFF2-40B4-BE49-F238E27FC236}">
                <a16:creationId xmlns:a16="http://schemas.microsoft.com/office/drawing/2014/main" id="{8C9FD695-A28F-61FD-4A7E-78E540C2CB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790762"/>
              </p:ext>
            </p:extLst>
          </p:nvPr>
        </p:nvGraphicFramePr>
        <p:xfrm>
          <a:off x="5723468" y="2788919"/>
          <a:ext cx="6128174" cy="406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62534">
                  <a:extLst>
                    <a:ext uri="{9D8B030D-6E8A-4147-A177-3AD203B41FA5}">
                      <a16:colId xmlns:a16="http://schemas.microsoft.com/office/drawing/2014/main" val="2124795675"/>
                    </a:ext>
                  </a:extLst>
                </a:gridCol>
                <a:gridCol w="5065640">
                  <a:extLst>
                    <a:ext uri="{9D8B030D-6E8A-4147-A177-3AD203B41FA5}">
                      <a16:colId xmlns:a16="http://schemas.microsoft.com/office/drawing/2014/main" val="1369190901"/>
                    </a:ext>
                  </a:extLst>
                </a:gridCol>
              </a:tblGrid>
              <a:tr h="4237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 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 the bread.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0192845"/>
                  </a:ext>
                </a:extLst>
              </a:tr>
              <a:tr h="4237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 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Cut the bread in half.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190069"/>
                  </a:ext>
                </a:extLst>
              </a:tr>
              <a:tr h="4237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 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 the mayonnaise.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96112"/>
                  </a:ext>
                </a:extLst>
              </a:tr>
              <a:tr h="4237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 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Spread the mayonnaise on the bread.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0185527"/>
                  </a:ext>
                </a:extLst>
              </a:tr>
              <a:tr h="4237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 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 and cut the lettuce and tomato.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3737332"/>
                  </a:ext>
                </a:extLst>
              </a:tr>
              <a:tr h="4237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 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Put the lettuce and tomato on the bread.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0475263"/>
                  </a:ext>
                </a:extLst>
              </a:tr>
              <a:tr h="4237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 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Get the hamburger.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59734"/>
                  </a:ext>
                </a:extLst>
              </a:tr>
              <a:tr h="4237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 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Fry the hamburger.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0542564"/>
                  </a:ext>
                </a:extLst>
              </a:tr>
              <a:tr h="42374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Step 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Put the hamburger on the bread.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3877781"/>
                  </a:ext>
                </a:extLst>
              </a:tr>
            </a:tbl>
          </a:graphicData>
        </a:graphic>
      </p:graphicFrame>
      <p:sp>
        <p:nvSpPr>
          <p:cNvPr id="13" name="CaixaDeTexto 9">
            <a:extLst>
              <a:ext uri="{FF2B5EF4-FFF2-40B4-BE49-F238E27FC236}">
                <a16:creationId xmlns:a16="http://schemas.microsoft.com/office/drawing/2014/main" id="{33298879-B2F6-88D9-3987-E98E04C177C0}"/>
              </a:ext>
            </a:extLst>
          </p:cNvPr>
          <p:cNvSpPr txBox="1"/>
          <p:nvPr/>
        </p:nvSpPr>
        <p:spPr>
          <a:xfrm>
            <a:off x="599440" y="2972465"/>
            <a:ext cx="4970780" cy="4565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Algorithm 1 - Add three numbers</a:t>
            </a:r>
          </a:p>
        </p:txBody>
      </p:sp>
      <p:sp>
        <p:nvSpPr>
          <p:cNvPr id="15" name="CaixaDeTexto 11">
            <a:extLst>
              <a:ext uri="{FF2B5EF4-FFF2-40B4-BE49-F238E27FC236}">
                <a16:creationId xmlns:a16="http://schemas.microsoft.com/office/drawing/2014/main" id="{D7E65E2D-9D6D-20DE-2540-A2D9E75EDABB}"/>
              </a:ext>
            </a:extLst>
          </p:cNvPr>
          <p:cNvSpPr txBox="1"/>
          <p:nvPr/>
        </p:nvSpPr>
        <p:spPr>
          <a:xfrm>
            <a:off x="5723467" y="2115704"/>
            <a:ext cx="6128173" cy="45653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Algorithm 2 - Making a sandwich</a:t>
            </a:r>
          </a:p>
        </p:txBody>
      </p:sp>
    </p:spTree>
    <p:extLst>
      <p:ext uri="{BB962C8B-B14F-4D97-AF65-F5344CB8AC3E}">
        <p14:creationId xmlns:p14="http://schemas.microsoft.com/office/powerpoint/2010/main" val="4193569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F0865B-12CA-FE32-1C91-8BD52133C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C9FD53DC-ED9B-1269-F68D-E82D1469644A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Narrative Description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385CD681-B96E-1208-6069-A3588BB977D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23E849-2CF4-C0A7-2FD5-C5E6EC215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910ADA-F9E2-631A-1632-357C8FCB1823}"/>
              </a:ext>
            </a:extLst>
          </p:cNvPr>
          <p:cNvSpPr txBox="1">
            <a:spLocks/>
          </p:cNvSpPr>
          <p:nvPr/>
        </p:nvSpPr>
        <p:spPr>
          <a:xfrm>
            <a:off x="188549" y="1812132"/>
            <a:ext cx="5557520" cy="4571735"/>
          </a:xfrm>
          <a:prstGeom prst="rect">
            <a:avLst/>
          </a:prstGeom>
        </p:spPr>
        <p:txBody>
          <a:bodyPr numCol="1" spcCol="7200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The narrative description consists of analyzing the problem statement and writing, using a natural language (for example, Dutch or English), the steps to be followed to solve it.</a:t>
            </a:r>
          </a:p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Advantage: it is not necessary to learn any new concepts, since a natural language, at this point, is already well known.</a:t>
            </a:r>
          </a:p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Disadvantage: it leaves it open to various interpretations, which will subsequently make it difficult to transcribe this algorithm into a program.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5519B1A-523D-D965-72E8-9622536ABF49}"/>
              </a:ext>
            </a:extLst>
          </p:cNvPr>
          <p:cNvSpPr txBox="1"/>
          <p:nvPr/>
        </p:nvSpPr>
        <p:spPr>
          <a:xfrm>
            <a:off x="5882051" y="2653052"/>
            <a:ext cx="6121400" cy="2534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i="1" dirty="0">
                <a:latin typeface="Arial" panose="020B0604020202020204" pitchFamily="34" charset="0"/>
                <a:cs typeface="Arial" panose="020B0604020202020204" pitchFamily="34" charset="0"/>
              </a:rPr>
              <a:t>Create an algorithm to show the result of multiplying two numbers.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Algorithm in narrative description: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Step 1 — Receive two numbers that will be multiplied.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Step 2 — Multiply the numbers.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Step 3 — Show the result obtained in the multiplication.</a:t>
            </a:r>
          </a:p>
        </p:txBody>
      </p:sp>
    </p:spTree>
    <p:extLst>
      <p:ext uri="{BB962C8B-B14F-4D97-AF65-F5344CB8AC3E}">
        <p14:creationId xmlns:p14="http://schemas.microsoft.com/office/powerpoint/2010/main" val="20710942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E802C-2CBE-C448-AABF-F3363862E9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EA388B6-F131-7F1E-AFAC-4D6E4F95D720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Flowchart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B3741C50-8CF8-7C7B-4684-98CC98F4740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E2E9259-E7D3-4C7A-6A79-713CFE24EF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1F78681-2E7C-9604-98C7-2641B2793868}"/>
              </a:ext>
            </a:extLst>
          </p:cNvPr>
          <p:cNvSpPr txBox="1">
            <a:spLocks/>
          </p:cNvSpPr>
          <p:nvPr/>
        </p:nvSpPr>
        <p:spPr>
          <a:xfrm>
            <a:off x="0" y="2045417"/>
            <a:ext cx="5557520" cy="4033650"/>
          </a:xfrm>
          <a:prstGeom prst="rect">
            <a:avLst/>
          </a:prstGeom>
        </p:spPr>
        <p:txBody>
          <a:bodyPr numCol="1" spcCol="7200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 flowchart consists of analyzing the problem statement and writing, using predefined graphic symbols, the steps to be followed to solve it.</a:t>
            </a:r>
          </a:p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Advantage: understanding graphic elements is simpler than understanding texts.</a:t>
            </a:r>
          </a:p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Disadvantage: it is necessary to learn the symbology of flowcharts and, in addition, the resulting algorithm does not present many details, making it difficult to transcribe into a program.</a:t>
            </a:r>
          </a:p>
        </p:txBody>
      </p:sp>
      <p:sp>
        <p:nvSpPr>
          <p:cNvPr id="8" name="CaixaDeTexto 10">
            <a:extLst>
              <a:ext uri="{FF2B5EF4-FFF2-40B4-BE49-F238E27FC236}">
                <a16:creationId xmlns:a16="http://schemas.microsoft.com/office/drawing/2014/main" id="{91ACD2DC-A1D5-1C95-0533-E484CD917D46}"/>
              </a:ext>
            </a:extLst>
          </p:cNvPr>
          <p:cNvSpPr txBox="1"/>
          <p:nvPr/>
        </p:nvSpPr>
        <p:spPr>
          <a:xfrm>
            <a:off x="5882051" y="2045417"/>
            <a:ext cx="6121400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Create an algorithm to show the result of multiplying two numbers.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Algorithm in Flowchart:</a:t>
            </a:r>
          </a:p>
        </p:txBody>
      </p:sp>
      <p:grpSp>
        <p:nvGrpSpPr>
          <p:cNvPr id="9" name="Agrupar 18">
            <a:extLst>
              <a:ext uri="{FF2B5EF4-FFF2-40B4-BE49-F238E27FC236}">
                <a16:creationId xmlns:a16="http://schemas.microsoft.com/office/drawing/2014/main" id="{E47931E5-CCE1-C556-E48A-E4255E96C842}"/>
              </a:ext>
            </a:extLst>
          </p:cNvPr>
          <p:cNvGrpSpPr/>
          <p:nvPr/>
        </p:nvGrpSpPr>
        <p:grpSpPr>
          <a:xfrm>
            <a:off x="5882051" y="3552832"/>
            <a:ext cx="5829805" cy="3071126"/>
            <a:chOff x="5974080" y="3449518"/>
            <a:chExt cx="5829805" cy="3071126"/>
          </a:xfrm>
        </p:grpSpPr>
        <p:pic>
          <p:nvPicPr>
            <p:cNvPr id="10" name="Imagem 12">
              <a:extLst>
                <a:ext uri="{FF2B5EF4-FFF2-40B4-BE49-F238E27FC236}">
                  <a16:creationId xmlns:a16="http://schemas.microsoft.com/office/drawing/2014/main" id="{078C1E38-803A-2ADF-447C-BA533CA3B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4080" y="3449518"/>
              <a:ext cx="5829805" cy="3071126"/>
            </a:xfrm>
            <a:prstGeom prst="rect">
              <a:avLst/>
            </a:prstGeom>
          </p:spPr>
        </p:pic>
        <p:grpSp>
          <p:nvGrpSpPr>
            <p:cNvPr id="11" name="Agrupar 17">
              <a:extLst>
                <a:ext uri="{FF2B5EF4-FFF2-40B4-BE49-F238E27FC236}">
                  <a16:creationId xmlns:a16="http://schemas.microsoft.com/office/drawing/2014/main" id="{94AA4F20-C5F8-B74F-EC52-49D45B9DAFB7}"/>
                </a:ext>
              </a:extLst>
            </p:cNvPr>
            <p:cNvGrpSpPr/>
            <p:nvPr/>
          </p:nvGrpSpPr>
          <p:grpSpPr>
            <a:xfrm>
              <a:off x="6096000" y="3546038"/>
              <a:ext cx="5509260" cy="2787412"/>
              <a:chOff x="6096000" y="3546038"/>
              <a:chExt cx="5509260" cy="2787412"/>
            </a:xfrm>
          </p:grpSpPr>
          <p:pic>
            <p:nvPicPr>
              <p:cNvPr id="12" name="Imagem 13">
                <a:extLst>
                  <a:ext uri="{FF2B5EF4-FFF2-40B4-BE49-F238E27FC236}">
                    <a16:creationId xmlns:a16="http://schemas.microsoft.com/office/drawing/2014/main" id="{BFD66309-6F9B-23FF-FECB-F7A4A88C1F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17362" r="68630" b="63038"/>
              <a:stretch/>
            </p:blipFill>
            <p:spPr>
              <a:xfrm>
                <a:off x="6096000" y="3600610"/>
                <a:ext cx="1252220" cy="260189"/>
              </a:xfrm>
              <a:prstGeom prst="rect">
                <a:avLst/>
              </a:prstGeom>
            </p:spPr>
          </p:pic>
          <p:pic>
            <p:nvPicPr>
              <p:cNvPr id="13" name="Imagem 14">
                <a:extLst>
                  <a:ext uri="{FF2B5EF4-FFF2-40B4-BE49-F238E27FC236}">
                    <a16:creationId xmlns:a16="http://schemas.microsoft.com/office/drawing/2014/main" id="{C37D2F64-C0DA-A61A-CE02-A52E6FCBFF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t="17362" r="68630" b="63038"/>
              <a:stretch/>
            </p:blipFill>
            <p:spPr>
              <a:xfrm>
                <a:off x="10353040" y="6018690"/>
                <a:ext cx="1252220" cy="260189"/>
              </a:xfrm>
              <a:prstGeom prst="rect">
                <a:avLst/>
              </a:prstGeom>
            </p:spPr>
          </p:pic>
          <p:sp>
            <p:nvSpPr>
              <p:cNvPr id="14" name="CaixaDeTexto 15">
                <a:extLst>
                  <a:ext uri="{FF2B5EF4-FFF2-40B4-BE49-F238E27FC236}">
                    <a16:creationId xmlns:a16="http://schemas.microsoft.com/office/drawing/2014/main" id="{49C265A9-C697-139D-06B5-9C0D36AFEC69}"/>
                  </a:ext>
                </a:extLst>
              </p:cNvPr>
              <p:cNvSpPr txBox="1"/>
              <p:nvPr/>
            </p:nvSpPr>
            <p:spPr>
              <a:xfrm>
                <a:off x="6228080" y="3546038"/>
                <a:ext cx="934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Start</a:t>
                </a:r>
              </a:p>
            </p:txBody>
          </p:sp>
          <p:sp>
            <p:nvSpPr>
              <p:cNvPr id="15" name="CaixaDeTexto 16">
                <a:extLst>
                  <a:ext uri="{FF2B5EF4-FFF2-40B4-BE49-F238E27FC236}">
                    <a16:creationId xmlns:a16="http://schemas.microsoft.com/office/drawing/2014/main" id="{100E9221-3E6B-9E6F-CE7D-8D936A767758}"/>
                  </a:ext>
                </a:extLst>
              </p:cNvPr>
              <p:cNvSpPr txBox="1"/>
              <p:nvPr/>
            </p:nvSpPr>
            <p:spPr>
              <a:xfrm>
                <a:off x="10501118" y="5964118"/>
                <a:ext cx="93472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Stop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2472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6E152-8085-10B1-F40B-FA695DC43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69E457D-9B09-6D09-7D83-6BDEA18AB649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Flowchart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A1FEB75B-F37B-8273-6F48-FC91CFF96B9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8F6BB7-5ECF-5B48-C39F-79F9977A14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pic>
        <p:nvPicPr>
          <p:cNvPr id="3" name="Imagem 6">
            <a:extLst>
              <a:ext uri="{FF2B5EF4-FFF2-40B4-BE49-F238E27FC236}">
                <a16:creationId xmlns:a16="http://schemas.microsoft.com/office/drawing/2014/main" id="{A5DE6C50-CAB3-793D-3AFC-CC092F36E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722" y="1667307"/>
            <a:ext cx="2375103" cy="4956651"/>
          </a:xfrm>
          <a:prstGeom prst="rect">
            <a:avLst/>
          </a:prstGeom>
        </p:spPr>
      </p:pic>
      <p:sp>
        <p:nvSpPr>
          <p:cNvPr id="5" name="CaixaDeTexto 9">
            <a:extLst>
              <a:ext uri="{FF2B5EF4-FFF2-40B4-BE49-F238E27FC236}">
                <a16:creationId xmlns:a16="http://schemas.microsoft.com/office/drawing/2014/main" id="{B99050E0-5C53-1C74-9B90-CCBA044B292E}"/>
              </a:ext>
            </a:extLst>
          </p:cNvPr>
          <p:cNvSpPr txBox="1"/>
          <p:nvPr/>
        </p:nvSpPr>
        <p:spPr>
          <a:xfrm>
            <a:off x="2797888" y="1667307"/>
            <a:ext cx="8984390" cy="487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75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Symbol used to indicate the beginning and end of the algorithm.</a:t>
            </a:r>
          </a:p>
          <a:p>
            <a:pPr>
              <a:lnSpc>
                <a:spcPct val="175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Symbol used to indicate the direction of the data flow. It is used exclusively to connect existing symbols or blocks.</a:t>
            </a:r>
          </a:p>
          <a:p>
            <a:pPr>
              <a:lnSpc>
                <a:spcPct val="175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Symbol used to indicate calculations and value assignments.</a:t>
            </a:r>
          </a:p>
          <a:p>
            <a:pPr>
              <a:lnSpc>
                <a:spcPct val="175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5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Symbol used to represent data input.</a:t>
            </a:r>
          </a:p>
          <a:p>
            <a:pPr>
              <a:lnSpc>
                <a:spcPct val="175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Symbol used to represent data output.</a:t>
            </a:r>
          </a:p>
          <a:p>
            <a:pPr>
              <a:lnSpc>
                <a:spcPct val="175000"/>
              </a:lnSpc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75000"/>
              </a:lnSpc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Symbol used to indicate that a decision must be made, indicating the possibility of deviations.</a:t>
            </a:r>
          </a:p>
        </p:txBody>
      </p:sp>
    </p:spTree>
    <p:extLst>
      <p:ext uri="{BB962C8B-B14F-4D97-AF65-F5344CB8AC3E}">
        <p14:creationId xmlns:p14="http://schemas.microsoft.com/office/powerpoint/2010/main" val="7977294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8B896F-FDA1-4521-EACD-7E5DB9783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5B6A6DE-8646-9C7A-7F80-7812C18BE1DB}"/>
              </a:ext>
            </a:extLst>
          </p:cNvPr>
          <p:cNvSpPr/>
          <p:nvPr/>
        </p:nvSpPr>
        <p:spPr>
          <a:xfrm>
            <a:off x="1597274" y="234042"/>
            <a:ext cx="10594726" cy="1110343"/>
          </a:xfrm>
          <a:prstGeom prst="rect">
            <a:avLst/>
          </a:prstGeom>
          <a:solidFill>
            <a:srgbClr val="A1A1A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Pseudocode</a:t>
            </a:r>
          </a:p>
        </p:txBody>
      </p:sp>
      <p:pic>
        <p:nvPicPr>
          <p:cNvPr id="7" name="Picture 6" descr="A blue and black logo&#10;&#10;Description automatically generated">
            <a:extLst>
              <a:ext uri="{FF2B5EF4-FFF2-40B4-BE49-F238E27FC236}">
                <a16:creationId xmlns:a16="http://schemas.microsoft.com/office/drawing/2014/main" id="{BEE8A77D-B5B6-3E56-C6FA-3A37426035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84" t="7595" r="22507" b="36747"/>
          <a:stretch/>
        </p:blipFill>
        <p:spPr bwMode="auto">
          <a:xfrm>
            <a:off x="188549" y="141514"/>
            <a:ext cx="1267211" cy="129540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02BCA6-C577-A8CE-C1F4-53A858CF59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594" y="353784"/>
            <a:ext cx="870857" cy="870857"/>
          </a:xfrm>
          <a:prstGeom prst="rect">
            <a:avLst/>
          </a:prstGeom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94B70F5-61AB-135D-5874-57E111324D7D}"/>
              </a:ext>
            </a:extLst>
          </p:cNvPr>
          <p:cNvSpPr txBox="1">
            <a:spLocks/>
          </p:cNvSpPr>
          <p:nvPr/>
        </p:nvSpPr>
        <p:spPr>
          <a:xfrm>
            <a:off x="0" y="2003575"/>
            <a:ext cx="5557520" cy="4295626"/>
          </a:xfrm>
          <a:prstGeom prst="rect">
            <a:avLst/>
          </a:prstGeom>
        </p:spPr>
        <p:txBody>
          <a:bodyPr numCol="1" spcCol="72000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Pseudocode consists of analyzing the problem statement and writing, using predefined rules, the steps to be followed to solve it.</a:t>
            </a:r>
          </a:p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Advantage: the algorithm can be transferred to any programming language almost immediately, as long as you know the reserved words of the language that will be used.</a:t>
            </a:r>
          </a:p>
          <a:p>
            <a:pPr marL="0" indent="0" algn="just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Disadvantage: it is necessary to learn the rules of pseudocode.</a:t>
            </a:r>
          </a:p>
        </p:txBody>
      </p:sp>
      <p:sp>
        <p:nvSpPr>
          <p:cNvPr id="8" name="CaixaDeTexto 10">
            <a:extLst>
              <a:ext uri="{FF2B5EF4-FFF2-40B4-BE49-F238E27FC236}">
                <a16:creationId xmlns:a16="http://schemas.microsoft.com/office/drawing/2014/main" id="{9943DD6E-A6A3-47DE-F2CC-20524A93EAAF}"/>
              </a:ext>
            </a:extLst>
          </p:cNvPr>
          <p:cNvSpPr txBox="1"/>
          <p:nvPr/>
        </p:nvSpPr>
        <p:spPr>
          <a:xfrm>
            <a:off x="5974080" y="1660541"/>
            <a:ext cx="6121400" cy="4618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Create an algorithm to show the result of multiplying two numbers.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Algorithm in Pseudocode:</a:t>
            </a:r>
          </a:p>
          <a:p>
            <a:pPr marL="0" indent="0" algn="just">
              <a:lnSpc>
                <a:spcPct val="150000"/>
              </a:lnSpc>
              <a:buNone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just">
              <a:lnSpc>
                <a:spcPct val="150000"/>
              </a:lnSpc>
              <a:buNone/>
            </a:pPr>
            <a:r>
              <a:rPr lang="en-US" sz="1800" b="1" i="1" dirty="0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endParaRPr lang="pt-BR" b="1" i="1" dirty="0"/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DECLARE N1, N2, M NUMERIC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WRITE “Enter two numbers”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READ N1, N2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M ← N1 * N2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WRITE “Multiplication = “, M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END_ALGORITHM.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81356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uc Exercitum">
  <a:themeElements>
    <a:clrScheme name="Custom 11">
      <a:dk1>
        <a:srgbClr val="D8D8D8"/>
      </a:dk1>
      <a:lt1>
        <a:srgbClr val="D8D8D8"/>
      </a:lt1>
      <a:dk2>
        <a:srgbClr val="009E9B"/>
      </a:dk2>
      <a:lt2>
        <a:srgbClr val="FFFFFF"/>
      </a:lt2>
      <a:accent1>
        <a:srgbClr val="707070"/>
      </a:accent1>
      <a:accent2>
        <a:srgbClr val="70BAB9"/>
      </a:accent2>
      <a:accent3>
        <a:srgbClr val="FFFFFF"/>
      </a:accent3>
      <a:accent4>
        <a:srgbClr val="E9E9E9"/>
      </a:accent4>
      <a:accent5>
        <a:srgbClr val="009E9B"/>
      </a:accent5>
      <a:accent6>
        <a:srgbClr val="C9CFBF"/>
      </a:accent6>
      <a:hlink>
        <a:srgbClr val="000000"/>
      </a:hlink>
      <a:folHlink>
        <a:srgbClr val="A1A1A1"/>
      </a:folHlink>
    </a:clrScheme>
    <a:fontScheme name="Banded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uc Exercitum" id="{16D7E326-7CF9-4AEC-9173-5DAA0CEDAC02}" vid="{858C50D0-BFEF-4DCE-AAC8-595249A2435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2424</TotalTime>
  <Words>1495</Words>
  <Application>Microsoft Office PowerPoint</Application>
  <PresentationFormat>Widescreen</PresentationFormat>
  <Paragraphs>234</Paragraphs>
  <Slides>33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Corbel</vt:lpstr>
      <vt:lpstr>LucidaSansTypewriter</vt:lpstr>
      <vt:lpstr>LucidaSansTypewriter,Bold</vt:lpstr>
      <vt:lpstr>Verdana</vt:lpstr>
      <vt:lpstr>Wingdings</vt:lpstr>
      <vt:lpstr>Office Theme</vt:lpstr>
      <vt:lpstr>Duc Exercitum</vt:lpstr>
      <vt:lpstr>FUNDAMENTAL ENGINEERING Class – 01 Introduction to programming in c/c++ October 2025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Rojas Luis</dc:creator>
  <cp:lastModifiedBy>Rojas Luis</cp:lastModifiedBy>
  <cp:revision>36</cp:revision>
  <dcterms:created xsi:type="dcterms:W3CDTF">2025-10-06T12:39:29Z</dcterms:created>
  <dcterms:modified xsi:type="dcterms:W3CDTF">2025-10-23T14:46:23Z</dcterms:modified>
</cp:coreProperties>
</file>